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Open Sauce" charset="1" panose="00000500000000000000"/>
      <p:regular r:id="rId19"/>
    </p:embeddedFont>
    <p:embeddedFont>
      <p:font typeface="Open Sauce Bold" charset="1" panose="00000800000000000000"/>
      <p:regular r:id="rId20"/>
    </p:embeddedFont>
    <p:embeddedFont>
      <p:font typeface="Open Sauce Italics" charset="1" panose="00000500000000000000"/>
      <p:regular r:id="rId21"/>
    </p:embeddedFont>
    <p:embeddedFont>
      <p:font typeface="Open Sauce Bold Italics" charset="1" panose="00000800000000000000"/>
      <p:regular r:id="rId22"/>
    </p:embeddedFont>
    <p:embeddedFont>
      <p:font typeface="Open Sauce Light" charset="1" panose="00000400000000000000"/>
      <p:regular r:id="rId23"/>
    </p:embeddedFont>
    <p:embeddedFont>
      <p:font typeface="Open Sauce Light Italics" charset="1" panose="00000400000000000000"/>
      <p:regular r:id="rId24"/>
    </p:embeddedFont>
    <p:embeddedFont>
      <p:font typeface="Open Sauce Medium" charset="1" panose="00000600000000000000"/>
      <p:regular r:id="rId25"/>
    </p:embeddedFont>
    <p:embeddedFont>
      <p:font typeface="Open Sauce Medium Italics" charset="1" panose="00000600000000000000"/>
      <p:regular r:id="rId26"/>
    </p:embeddedFont>
    <p:embeddedFont>
      <p:font typeface="Open Sauce Semi-Bold" charset="1" panose="00000700000000000000"/>
      <p:regular r:id="rId27"/>
    </p:embeddedFont>
    <p:embeddedFont>
      <p:font typeface="Open Sauce Semi-Bold Italics" charset="1" panose="00000700000000000000"/>
      <p:regular r:id="rId28"/>
    </p:embeddedFont>
    <p:embeddedFont>
      <p:font typeface="Open Sauce Heavy" charset="1" panose="00000A00000000000000"/>
      <p:regular r:id="rId29"/>
    </p:embeddedFont>
    <p:embeddedFont>
      <p:font typeface="Open Sauce Heavy Italics" charset="1" panose="00000A00000000000000"/>
      <p:regular r:id="rId30"/>
    </p:embeddedFont>
    <p:embeddedFont>
      <p:font typeface="Bogart" charset="1" panose="00000500000000000000"/>
      <p:regular r:id="rId31"/>
    </p:embeddedFont>
    <p:embeddedFont>
      <p:font typeface="Bogart Bold" charset="1" panose="00000800000000000000"/>
      <p:regular r:id="rId32"/>
    </p:embeddedFont>
    <p:embeddedFont>
      <p:font typeface="Bogart Italics" charset="1" panose="00000500000000000000"/>
      <p:regular r:id="rId33"/>
    </p:embeddedFont>
    <p:embeddedFont>
      <p:font typeface="Bogart Bold Italics" charset="1" panose="00000800000000000000"/>
      <p:regular r:id="rId34"/>
    </p:embeddedFont>
    <p:embeddedFont>
      <p:font typeface="Bogart Thin" charset="1" panose="00000200000000000000"/>
      <p:regular r:id="rId35"/>
    </p:embeddedFont>
    <p:embeddedFont>
      <p:font typeface="Bogart Thin Italics" charset="1" panose="00000200000000000000"/>
      <p:regular r:id="rId36"/>
    </p:embeddedFont>
    <p:embeddedFont>
      <p:font typeface="Bogart Heavy" charset="1" panose="00000A00000000000000"/>
      <p:regular r:id="rId37"/>
    </p:embeddedFont>
    <p:embeddedFont>
      <p:font typeface="Bogart Heavy Italics" charset="1" panose="00000A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52" Target="slides/slide1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38225"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9063" y="0"/>
                  </a:moveTo>
                  <a:lnTo>
                    <a:pt x="4265663" y="0"/>
                  </a:lnTo>
                  <a:cubicBezTo>
                    <a:pt x="4268067" y="0"/>
                    <a:pt x="4270372" y="955"/>
                    <a:pt x="4272071" y="2654"/>
                  </a:cubicBezTo>
                  <a:cubicBezTo>
                    <a:pt x="4273771" y="4354"/>
                    <a:pt x="4274726" y="6659"/>
                    <a:pt x="4274726" y="9063"/>
                  </a:cubicBezTo>
                  <a:lnTo>
                    <a:pt x="4274726" y="2158404"/>
                  </a:lnTo>
                  <a:cubicBezTo>
                    <a:pt x="4274726" y="2160807"/>
                    <a:pt x="4273771" y="2163113"/>
                    <a:pt x="4272071" y="2164812"/>
                  </a:cubicBezTo>
                  <a:cubicBezTo>
                    <a:pt x="4270372" y="2166512"/>
                    <a:pt x="4268067" y="2167467"/>
                    <a:pt x="4265663" y="2167467"/>
                  </a:cubicBezTo>
                  <a:lnTo>
                    <a:pt x="9063" y="2167467"/>
                  </a:lnTo>
                  <a:cubicBezTo>
                    <a:pt x="6659" y="2167467"/>
                    <a:pt x="4354" y="2166512"/>
                    <a:pt x="2654" y="2164812"/>
                  </a:cubicBezTo>
                  <a:cubicBezTo>
                    <a:pt x="955" y="2163113"/>
                    <a:pt x="0" y="2160807"/>
                    <a:pt x="0" y="2158404"/>
                  </a:cubicBezTo>
                  <a:lnTo>
                    <a:pt x="0" y="9063"/>
                  </a:lnTo>
                  <a:cubicBezTo>
                    <a:pt x="0" y="6659"/>
                    <a:pt x="955" y="4354"/>
                    <a:pt x="2654" y="2654"/>
                  </a:cubicBezTo>
                  <a:cubicBezTo>
                    <a:pt x="4354" y="955"/>
                    <a:pt x="6659" y="0"/>
                    <a:pt x="9063" y="0"/>
                  </a:cubicBezTo>
                  <a:close/>
                </a:path>
              </a:pathLst>
            </a:custGeom>
            <a:solidFill>
              <a:srgbClr val="000000">
                <a:alpha val="0"/>
              </a:srgbClr>
            </a:solidFill>
            <a:ln w="28575" cap="sq">
              <a:solidFill>
                <a:srgbClr val="084C6E"/>
              </a:solidFill>
              <a:prstDash val="solid"/>
              <a:miter/>
            </a:ln>
          </p:spPr>
        </p:sp>
        <p:sp>
          <p:nvSpPr>
            <p:cNvPr name="TextBox 4" id="4"/>
            <p:cNvSpPr txBox="true"/>
            <p:nvPr/>
          </p:nvSpPr>
          <p:spPr>
            <a:xfrm>
              <a:off x="0" y="-28575"/>
              <a:ext cx="4274726" cy="2196042"/>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753329" y="1379968"/>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AutoShape 15" id="15"/>
          <p:cNvSpPr/>
          <p:nvPr/>
        </p:nvSpPr>
        <p:spPr>
          <a:xfrm>
            <a:off x="1247028" y="1965559"/>
            <a:ext cx="15822467" cy="0"/>
          </a:xfrm>
          <a:prstGeom prst="line">
            <a:avLst/>
          </a:prstGeom>
          <a:ln cap="flat" w="28575">
            <a:solidFill>
              <a:srgbClr val="084C6E"/>
            </a:solidFill>
            <a:prstDash val="solid"/>
            <a:headEnd type="none" len="sm" w="sm"/>
            <a:tailEnd type="none" len="sm" w="sm"/>
          </a:ln>
        </p:spPr>
      </p:sp>
      <p:sp>
        <p:nvSpPr>
          <p:cNvPr name="Freeform 16" id="16"/>
          <p:cNvSpPr/>
          <p:nvPr/>
        </p:nvSpPr>
        <p:spPr>
          <a:xfrm flipH="false" flipV="false" rot="0">
            <a:off x="16349806" y="1225269"/>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true" flipV="false" rot="0">
            <a:off x="1255632" y="1225269"/>
            <a:ext cx="603509" cy="603509"/>
          </a:xfrm>
          <a:custGeom>
            <a:avLst/>
            <a:gdLst/>
            <a:ahLst/>
            <a:cxnLst/>
            <a:rect r="r" b="b" t="t" l="l"/>
            <a:pathLst>
              <a:path h="603509" w="603509">
                <a:moveTo>
                  <a:pt x="603509" y="0"/>
                </a:moveTo>
                <a:lnTo>
                  <a:pt x="0" y="0"/>
                </a:lnTo>
                <a:lnTo>
                  <a:pt x="0" y="603509"/>
                </a:lnTo>
                <a:lnTo>
                  <a:pt x="603509" y="603509"/>
                </a:lnTo>
                <a:lnTo>
                  <a:pt x="6035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2005304" y="1142510"/>
            <a:ext cx="664597" cy="686268"/>
          </a:xfrm>
          <a:custGeom>
            <a:avLst/>
            <a:gdLst/>
            <a:ahLst/>
            <a:cxnLst/>
            <a:rect r="r" b="b" t="t" l="l"/>
            <a:pathLst>
              <a:path h="686268" w="664597">
                <a:moveTo>
                  <a:pt x="0" y="0"/>
                </a:moveTo>
                <a:lnTo>
                  <a:pt x="664597" y="0"/>
                </a:lnTo>
                <a:lnTo>
                  <a:pt x="664597" y="686268"/>
                </a:lnTo>
                <a:lnTo>
                  <a:pt x="0" y="686268"/>
                </a:lnTo>
                <a:lnTo>
                  <a:pt x="0" y="0"/>
                </a:lnTo>
                <a:close/>
              </a:path>
            </a:pathLst>
          </a:custGeom>
          <a:blipFill>
            <a:blip r:embed="rId4"/>
            <a:stretch>
              <a:fillRect l="0" t="0" r="0" b="0"/>
            </a:stretch>
          </a:blipFill>
        </p:spPr>
      </p:sp>
      <p:sp>
        <p:nvSpPr>
          <p:cNvPr name="TextBox 19" id="19"/>
          <p:cNvSpPr txBox="true"/>
          <p:nvPr/>
        </p:nvSpPr>
        <p:spPr>
          <a:xfrm rot="0">
            <a:off x="3360226" y="4209651"/>
            <a:ext cx="11393103" cy="2495550"/>
          </a:xfrm>
          <a:prstGeom prst="rect">
            <a:avLst/>
          </a:prstGeom>
        </p:spPr>
        <p:txBody>
          <a:bodyPr anchor="t" rtlCol="false" tIns="0" lIns="0" bIns="0" rIns="0">
            <a:spAutoFit/>
          </a:bodyPr>
          <a:lstStyle/>
          <a:p>
            <a:pPr algn="ctr">
              <a:lnSpc>
                <a:spcPts val="9855"/>
              </a:lnSpc>
            </a:pPr>
            <a:r>
              <a:rPr lang="en-US" sz="8212">
                <a:solidFill>
                  <a:srgbClr val="084C6E"/>
                </a:solidFill>
                <a:latin typeface="Bogart"/>
              </a:rPr>
              <a:t>ANTI SLEEP ALARM FOR DRIVERS</a:t>
            </a:r>
          </a:p>
        </p:txBody>
      </p:sp>
      <p:sp>
        <p:nvSpPr>
          <p:cNvPr name="TextBox 20" id="20"/>
          <p:cNvSpPr txBox="true"/>
          <p:nvPr/>
        </p:nvSpPr>
        <p:spPr>
          <a:xfrm rot="0">
            <a:off x="2816064" y="1187169"/>
            <a:ext cx="1899163" cy="628650"/>
          </a:xfrm>
          <a:prstGeom prst="rect">
            <a:avLst/>
          </a:prstGeom>
        </p:spPr>
        <p:txBody>
          <a:bodyPr anchor="t" rtlCol="false" tIns="0" lIns="0" bIns="0" rIns="0">
            <a:spAutoFit/>
          </a:bodyPr>
          <a:lstStyle/>
          <a:p>
            <a:pPr>
              <a:lnSpc>
                <a:spcPts val="2387"/>
              </a:lnSpc>
            </a:pPr>
            <a:r>
              <a:rPr lang="en-US" sz="1989" spc="-39">
                <a:solidFill>
                  <a:srgbClr val="084C6E"/>
                </a:solidFill>
                <a:latin typeface="Times New Roman Bold"/>
              </a:rPr>
              <a:t>VIT-AP </a:t>
            </a:r>
          </a:p>
          <a:p>
            <a:pPr>
              <a:lnSpc>
                <a:spcPts val="2387"/>
              </a:lnSpc>
            </a:pPr>
            <a:r>
              <a:rPr lang="en-US" sz="1989" spc="-39">
                <a:solidFill>
                  <a:srgbClr val="084C6E"/>
                </a:solidFill>
                <a:latin typeface="Times New Roman Bold"/>
              </a:rPr>
              <a:t>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644878" y="1712906"/>
            <a:ext cx="13764974" cy="6861189"/>
            <a:chOff x="0" y="0"/>
            <a:chExt cx="3625343" cy="1807062"/>
          </a:xfrm>
        </p:grpSpPr>
        <p:sp>
          <p:nvSpPr>
            <p:cNvPr name="Freeform 3" id="3"/>
            <p:cNvSpPr/>
            <p:nvPr/>
          </p:nvSpPr>
          <p:spPr>
            <a:xfrm flipH="false" flipV="false" rot="0">
              <a:off x="0" y="0"/>
              <a:ext cx="3625343" cy="1807062"/>
            </a:xfrm>
            <a:custGeom>
              <a:avLst/>
              <a:gdLst/>
              <a:ahLst/>
              <a:cxnLst/>
              <a:rect r="r" b="b" t="t" l="l"/>
              <a:pathLst>
                <a:path h="1807062" w="3625343">
                  <a:moveTo>
                    <a:pt x="18560" y="0"/>
                  </a:moveTo>
                  <a:lnTo>
                    <a:pt x="3606783" y="0"/>
                  </a:lnTo>
                  <a:cubicBezTo>
                    <a:pt x="3617033" y="0"/>
                    <a:pt x="3625343" y="8310"/>
                    <a:pt x="3625343" y="18560"/>
                  </a:cubicBezTo>
                  <a:lnTo>
                    <a:pt x="3625343" y="1788502"/>
                  </a:lnTo>
                  <a:cubicBezTo>
                    <a:pt x="3625343" y="1798752"/>
                    <a:pt x="3617033" y="1807062"/>
                    <a:pt x="3606783" y="1807062"/>
                  </a:cubicBezTo>
                  <a:lnTo>
                    <a:pt x="18560" y="1807062"/>
                  </a:lnTo>
                  <a:cubicBezTo>
                    <a:pt x="8310" y="1807062"/>
                    <a:pt x="0" y="1798752"/>
                    <a:pt x="0" y="1788502"/>
                  </a:cubicBezTo>
                  <a:lnTo>
                    <a:pt x="0" y="18560"/>
                  </a:lnTo>
                  <a:cubicBezTo>
                    <a:pt x="0" y="8310"/>
                    <a:pt x="8310" y="0"/>
                    <a:pt x="18560"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28575"/>
              <a:ext cx="3625343" cy="1835637"/>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4420008" y="1712906"/>
            <a:ext cx="1240428" cy="294111"/>
            <a:chOff x="0" y="0"/>
            <a:chExt cx="1653904" cy="392148"/>
          </a:xfrm>
        </p:grpSpPr>
        <p:grpSp>
          <p:nvGrpSpPr>
            <p:cNvPr name="Group 8" id="8"/>
            <p:cNvGrpSpPr/>
            <p:nvPr/>
          </p:nvGrpSpPr>
          <p:grpSpPr>
            <a:xfrm rot="0">
              <a:off x="1261756" y="0"/>
              <a:ext cx="392148" cy="3921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1" id="11"/>
            <p:cNvGrpSpPr/>
            <p:nvPr/>
          </p:nvGrpSpPr>
          <p:grpSpPr>
            <a:xfrm rot="0">
              <a:off x="633448" y="0"/>
              <a:ext cx="392148" cy="3921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4" id="14"/>
            <p:cNvGrpSpPr/>
            <p:nvPr/>
          </p:nvGrpSpPr>
          <p:grpSpPr>
            <a:xfrm rot="0">
              <a:off x="0" y="0"/>
              <a:ext cx="392148" cy="3921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7" id="17"/>
          <p:cNvSpPr/>
          <p:nvPr/>
        </p:nvSpPr>
        <p:spPr>
          <a:xfrm flipH="false" flipV="false" rot="0">
            <a:off x="10842083" y="3478753"/>
            <a:ext cx="4818353" cy="3775837"/>
          </a:xfrm>
          <a:custGeom>
            <a:avLst/>
            <a:gdLst/>
            <a:ahLst/>
            <a:cxnLst/>
            <a:rect r="r" b="b" t="t" l="l"/>
            <a:pathLst>
              <a:path h="3775837" w="4818353">
                <a:moveTo>
                  <a:pt x="0" y="0"/>
                </a:moveTo>
                <a:lnTo>
                  <a:pt x="4818353" y="0"/>
                </a:lnTo>
                <a:lnTo>
                  <a:pt x="4818353" y="3775837"/>
                </a:lnTo>
                <a:lnTo>
                  <a:pt x="0" y="3775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3934995" y="2821528"/>
            <a:ext cx="4312860" cy="657225"/>
          </a:xfrm>
          <a:prstGeom prst="rect">
            <a:avLst/>
          </a:prstGeom>
        </p:spPr>
        <p:txBody>
          <a:bodyPr anchor="t" rtlCol="false" tIns="0" lIns="0" bIns="0" rIns="0">
            <a:spAutoFit/>
          </a:bodyPr>
          <a:lstStyle/>
          <a:p>
            <a:pPr algn="ctr" marL="0" indent="0" lvl="0">
              <a:lnSpc>
                <a:spcPts val="4603"/>
              </a:lnSpc>
              <a:spcBef>
                <a:spcPct val="0"/>
              </a:spcBef>
            </a:pPr>
            <a:r>
              <a:rPr lang="en-US" sz="3836">
                <a:solidFill>
                  <a:srgbClr val="084C6E"/>
                </a:solidFill>
                <a:latin typeface="Times New Roman Bold"/>
              </a:rPr>
              <a:t> WORKING FLOW</a:t>
            </a:r>
          </a:p>
        </p:txBody>
      </p:sp>
      <p:sp>
        <p:nvSpPr>
          <p:cNvPr name="TextBox 19" id="19"/>
          <p:cNvSpPr txBox="true"/>
          <p:nvPr/>
        </p:nvSpPr>
        <p:spPr>
          <a:xfrm rot="0">
            <a:off x="3735851" y="3499135"/>
            <a:ext cx="6704693" cy="4318762"/>
          </a:xfrm>
          <a:prstGeom prst="rect">
            <a:avLst/>
          </a:prstGeom>
        </p:spPr>
        <p:txBody>
          <a:bodyPr anchor="t" rtlCol="false" tIns="0" lIns="0" bIns="0" rIns="0">
            <a:spAutoFit/>
          </a:bodyPr>
          <a:lstStyle/>
          <a:p>
            <a:pPr algn="just" marL="496571" indent="-248285" lvl="1">
              <a:lnSpc>
                <a:spcPts val="3404"/>
              </a:lnSpc>
              <a:buFont typeface="Arial"/>
              <a:buChar char="•"/>
            </a:pPr>
            <a:r>
              <a:rPr lang="en-US" sz="2300">
                <a:solidFill>
                  <a:srgbClr val="084C6E"/>
                </a:solidFill>
                <a:latin typeface="Times New Roman"/>
              </a:rPr>
              <a:t>IR Goggles detect the blinking frequency of the driver.</a:t>
            </a:r>
          </a:p>
          <a:p>
            <a:pPr algn="just" marL="496571" indent="-248285" lvl="1">
              <a:lnSpc>
                <a:spcPts val="3404"/>
              </a:lnSpc>
              <a:buFont typeface="Arial"/>
              <a:buChar char="•"/>
            </a:pPr>
            <a:r>
              <a:rPr lang="en-US" sz="2300">
                <a:solidFill>
                  <a:srgbClr val="084C6E"/>
                </a:solidFill>
                <a:latin typeface="Times New Roman"/>
              </a:rPr>
              <a:t>Arduino processes this data and starts a timer.</a:t>
            </a:r>
          </a:p>
          <a:p>
            <a:pPr algn="just" marL="496571" indent="-248285" lvl="1">
              <a:lnSpc>
                <a:spcPts val="3404"/>
              </a:lnSpc>
              <a:buFont typeface="Arial"/>
              <a:buChar char="•"/>
            </a:pPr>
            <a:r>
              <a:rPr lang="en-US" sz="2300">
                <a:solidFill>
                  <a:srgbClr val="084C6E"/>
                </a:solidFill>
                <a:latin typeface="Times New Roman"/>
              </a:rPr>
              <a:t>LCD Screen displays a welcome message and starts counting seconds.</a:t>
            </a:r>
          </a:p>
          <a:p>
            <a:pPr algn="just" marL="496571" indent="-248285" lvl="1">
              <a:lnSpc>
                <a:spcPts val="3404"/>
              </a:lnSpc>
              <a:buFont typeface="Arial"/>
              <a:buChar char="•"/>
            </a:pPr>
            <a:r>
              <a:rPr lang="en-US" sz="2300">
                <a:solidFill>
                  <a:srgbClr val="084C6E"/>
                </a:solidFill>
                <a:latin typeface="Times New Roman"/>
              </a:rPr>
              <a:t>If drowsiness is detected (after a certain threshold=5s), the buzzer volume increases gradually.</a:t>
            </a:r>
          </a:p>
          <a:p>
            <a:pPr algn="just" marL="496571" indent="-248285" lvl="1">
              <a:lnSpc>
                <a:spcPts val="3404"/>
              </a:lnSpc>
              <a:buFont typeface="Arial"/>
              <a:buChar char="•"/>
            </a:pPr>
            <a:r>
              <a:rPr lang="en-US" sz="2300">
                <a:solidFill>
                  <a:srgbClr val="084C6E"/>
                </a:solidFill>
                <a:latin typeface="Times New Roman"/>
              </a:rPr>
              <a:t>If the driver remains drowsy for a prolonged period(&gt;10s), the vehicle stops automatically.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CF">
                <a:alpha val="100000"/>
              </a:srgbClr>
            </a:gs>
            <a:gs pos="50000">
              <a:srgbClr val="FFFFFF">
                <a:alpha val="100000"/>
              </a:srgbClr>
            </a:gs>
            <a:gs pos="100000">
              <a:srgbClr val="84BFD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812756" y="4695779"/>
            <a:ext cx="2693125" cy="2051263"/>
          </a:xfrm>
          <a:custGeom>
            <a:avLst/>
            <a:gdLst/>
            <a:ahLst/>
            <a:cxnLst/>
            <a:rect r="r" b="b" t="t" l="l"/>
            <a:pathLst>
              <a:path h="2051263" w="2693125">
                <a:moveTo>
                  <a:pt x="0" y="0"/>
                </a:moveTo>
                <a:lnTo>
                  <a:pt x="2693125" y="0"/>
                </a:lnTo>
                <a:lnTo>
                  <a:pt x="2693125" y="2051264"/>
                </a:lnTo>
                <a:lnTo>
                  <a:pt x="0" y="20512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682489" y="6286408"/>
            <a:ext cx="1667966" cy="16679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6" id="6"/>
          <p:cNvGrpSpPr/>
          <p:nvPr/>
        </p:nvGrpSpPr>
        <p:grpSpPr>
          <a:xfrm rot="0">
            <a:off x="5682489" y="3204238"/>
            <a:ext cx="1667966" cy="16679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sp>
        <p:nvSpPr>
          <p:cNvPr name="Freeform 9" id="9"/>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28700" y="4926097"/>
            <a:ext cx="1590629" cy="1590629"/>
          </a:xfrm>
          <a:custGeom>
            <a:avLst/>
            <a:gdLst/>
            <a:ahLst/>
            <a:cxnLst/>
            <a:rect r="r" b="b" t="t" l="l"/>
            <a:pathLst>
              <a:path h="1590629" w="1590629">
                <a:moveTo>
                  <a:pt x="0" y="0"/>
                </a:moveTo>
                <a:lnTo>
                  <a:pt x="1590629" y="0"/>
                </a:lnTo>
                <a:lnTo>
                  <a:pt x="1590629" y="1590629"/>
                </a:lnTo>
                <a:lnTo>
                  <a:pt x="0" y="1590629"/>
                </a:lnTo>
                <a:lnTo>
                  <a:pt x="0" y="0"/>
                </a:lnTo>
                <a:close/>
              </a:path>
            </a:pathLst>
          </a:custGeom>
          <a:blipFill>
            <a:blip r:embed="rId6"/>
            <a:stretch>
              <a:fillRect l="0" t="0" r="0" b="0"/>
            </a:stretch>
          </a:blipFill>
        </p:spPr>
      </p:sp>
      <p:sp>
        <p:nvSpPr>
          <p:cNvPr name="Freeform 12" id="12"/>
          <p:cNvSpPr/>
          <p:nvPr/>
        </p:nvSpPr>
        <p:spPr>
          <a:xfrm flipH="false" flipV="false" rot="0">
            <a:off x="5929751" y="3451501"/>
            <a:ext cx="1173442" cy="1173442"/>
          </a:xfrm>
          <a:custGeom>
            <a:avLst/>
            <a:gdLst/>
            <a:ahLst/>
            <a:cxnLst/>
            <a:rect r="r" b="b" t="t" l="l"/>
            <a:pathLst>
              <a:path h="1173442" w="1173442">
                <a:moveTo>
                  <a:pt x="0" y="0"/>
                </a:moveTo>
                <a:lnTo>
                  <a:pt x="1173442" y="0"/>
                </a:lnTo>
                <a:lnTo>
                  <a:pt x="1173442" y="1173442"/>
                </a:lnTo>
                <a:lnTo>
                  <a:pt x="0" y="11734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6052596" y="6656516"/>
            <a:ext cx="927751" cy="927751"/>
          </a:xfrm>
          <a:custGeom>
            <a:avLst/>
            <a:gdLst/>
            <a:ahLst/>
            <a:cxnLst/>
            <a:rect r="r" b="b" t="t" l="l"/>
            <a:pathLst>
              <a:path h="927751" w="927751">
                <a:moveTo>
                  <a:pt x="0" y="0"/>
                </a:moveTo>
                <a:lnTo>
                  <a:pt x="927752" y="0"/>
                </a:lnTo>
                <a:lnTo>
                  <a:pt x="927752" y="927751"/>
                </a:lnTo>
                <a:lnTo>
                  <a:pt x="0" y="9277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8325208" y="1834683"/>
            <a:ext cx="6020695" cy="657225"/>
          </a:xfrm>
          <a:prstGeom prst="rect">
            <a:avLst/>
          </a:prstGeom>
        </p:spPr>
        <p:txBody>
          <a:bodyPr anchor="t" rtlCol="false" tIns="0" lIns="0" bIns="0" rIns="0">
            <a:spAutoFit/>
          </a:bodyPr>
          <a:lstStyle/>
          <a:p>
            <a:pPr marL="0" indent="0" lvl="0">
              <a:lnSpc>
                <a:spcPts val="4502"/>
              </a:lnSpc>
              <a:spcBef>
                <a:spcPct val="0"/>
              </a:spcBef>
            </a:pPr>
            <a:r>
              <a:rPr lang="en-US" sz="3751">
                <a:solidFill>
                  <a:srgbClr val="084C6E"/>
                </a:solidFill>
                <a:latin typeface="Times New Roman Bold"/>
              </a:rPr>
              <a:t>FUTURE SCOPE</a:t>
            </a:r>
          </a:p>
        </p:txBody>
      </p:sp>
      <p:sp>
        <p:nvSpPr>
          <p:cNvPr name="TextBox 15" id="15"/>
          <p:cNvSpPr txBox="true"/>
          <p:nvPr/>
        </p:nvSpPr>
        <p:spPr>
          <a:xfrm rot="0">
            <a:off x="8325208" y="2711494"/>
            <a:ext cx="8222451" cy="2143050"/>
          </a:xfrm>
          <a:prstGeom prst="rect">
            <a:avLst/>
          </a:prstGeom>
        </p:spPr>
        <p:txBody>
          <a:bodyPr anchor="t" rtlCol="false" tIns="0" lIns="0" bIns="0" rIns="0">
            <a:spAutoFit/>
          </a:bodyPr>
          <a:lstStyle/>
          <a:p>
            <a:pPr algn="just" marL="540813" indent="-270407" lvl="1">
              <a:lnSpc>
                <a:spcPts val="3306"/>
              </a:lnSpc>
              <a:buFont typeface="Arial"/>
              <a:buChar char="•"/>
            </a:pPr>
            <a:r>
              <a:rPr lang="en-US" sz="2504">
                <a:solidFill>
                  <a:srgbClr val="084C6E"/>
                </a:solidFill>
                <a:latin typeface="Times New Roman"/>
              </a:rPr>
              <a:t>Implement machine learning algorithms for more accurate drowsiness detection.</a:t>
            </a:r>
          </a:p>
          <a:p>
            <a:pPr algn="just" marL="540813" indent="-270407" lvl="1">
              <a:lnSpc>
                <a:spcPts val="3306"/>
              </a:lnSpc>
              <a:buFont typeface="Arial"/>
              <a:buChar char="•"/>
            </a:pPr>
            <a:r>
              <a:rPr lang="en-US" sz="2504">
                <a:solidFill>
                  <a:srgbClr val="084C6E"/>
                </a:solidFill>
                <a:latin typeface="Times New Roman"/>
              </a:rPr>
              <a:t>Integrate GPS for location-based alert mechanisms.</a:t>
            </a:r>
          </a:p>
          <a:p>
            <a:pPr algn="just" marL="540813" indent="-270407" lvl="1">
              <a:lnSpc>
                <a:spcPts val="3306"/>
              </a:lnSpc>
              <a:buFont typeface="Arial"/>
              <a:buChar char="•"/>
            </a:pPr>
            <a:r>
              <a:rPr lang="en-US" sz="2504">
                <a:solidFill>
                  <a:srgbClr val="084C6E"/>
                </a:solidFill>
                <a:latin typeface="Times New Roman"/>
              </a:rPr>
              <a:t>Enhance the system to provide real-time monitoring and data logging.</a:t>
            </a:r>
          </a:p>
        </p:txBody>
      </p:sp>
      <p:sp>
        <p:nvSpPr>
          <p:cNvPr name="TextBox 16" id="16"/>
          <p:cNvSpPr txBox="true"/>
          <p:nvPr/>
        </p:nvSpPr>
        <p:spPr>
          <a:xfrm rot="0">
            <a:off x="8325208" y="5346731"/>
            <a:ext cx="6020695" cy="657225"/>
          </a:xfrm>
          <a:prstGeom prst="rect">
            <a:avLst/>
          </a:prstGeom>
        </p:spPr>
        <p:txBody>
          <a:bodyPr anchor="t" rtlCol="false" tIns="0" lIns="0" bIns="0" rIns="0">
            <a:spAutoFit/>
          </a:bodyPr>
          <a:lstStyle/>
          <a:p>
            <a:pPr marL="0" indent="0" lvl="0">
              <a:lnSpc>
                <a:spcPts val="4502"/>
              </a:lnSpc>
              <a:spcBef>
                <a:spcPct val="0"/>
              </a:spcBef>
            </a:pPr>
            <a:r>
              <a:rPr lang="en-US" sz="3751">
                <a:solidFill>
                  <a:srgbClr val="084C6E"/>
                </a:solidFill>
                <a:latin typeface="Times New Roman Bold"/>
              </a:rPr>
              <a:t>APPLICATIONS</a:t>
            </a:r>
          </a:p>
        </p:txBody>
      </p:sp>
      <p:sp>
        <p:nvSpPr>
          <p:cNvPr name="TextBox 17" id="17"/>
          <p:cNvSpPr txBox="true"/>
          <p:nvPr/>
        </p:nvSpPr>
        <p:spPr>
          <a:xfrm rot="0">
            <a:off x="8325208" y="6223542"/>
            <a:ext cx="8222451" cy="2143050"/>
          </a:xfrm>
          <a:prstGeom prst="rect">
            <a:avLst/>
          </a:prstGeom>
        </p:spPr>
        <p:txBody>
          <a:bodyPr anchor="t" rtlCol="false" tIns="0" lIns="0" bIns="0" rIns="0">
            <a:spAutoFit/>
          </a:bodyPr>
          <a:lstStyle/>
          <a:p>
            <a:pPr algn="just" marL="540813" indent="-270407" lvl="1">
              <a:lnSpc>
                <a:spcPts val="3306"/>
              </a:lnSpc>
              <a:buFont typeface="Arial"/>
              <a:buChar char="•"/>
            </a:pPr>
            <a:r>
              <a:rPr lang="en-US" sz="2504">
                <a:solidFill>
                  <a:srgbClr val="084C6E"/>
                </a:solidFill>
                <a:latin typeface="Times New Roman"/>
              </a:rPr>
              <a:t>Commercial vehicles (trucks, buses) to ensure driver safety.</a:t>
            </a:r>
          </a:p>
          <a:p>
            <a:pPr algn="just" marL="540813" indent="-270407" lvl="1">
              <a:lnSpc>
                <a:spcPts val="3306"/>
              </a:lnSpc>
              <a:buFont typeface="Arial"/>
              <a:buChar char="•"/>
            </a:pPr>
            <a:r>
              <a:rPr lang="en-US" sz="2504">
                <a:solidFill>
                  <a:srgbClr val="084C6E"/>
                </a:solidFill>
                <a:latin typeface="Times New Roman"/>
              </a:rPr>
              <a:t>Personal vehicles for long-distance travelers.</a:t>
            </a:r>
          </a:p>
          <a:p>
            <a:pPr algn="just" marL="540813" indent="-270407" lvl="1">
              <a:lnSpc>
                <a:spcPts val="3306"/>
              </a:lnSpc>
              <a:buFont typeface="Arial"/>
              <a:buChar char="•"/>
            </a:pPr>
            <a:r>
              <a:rPr lang="en-US" sz="2504">
                <a:solidFill>
                  <a:srgbClr val="084C6E"/>
                </a:solidFill>
                <a:latin typeface="Times New Roman"/>
              </a:rPr>
              <a:t>Integration into smart transportation systems for public safety.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84BFDD">
                <a:alpha val="100000"/>
              </a:srgbClr>
            </a:gs>
            <a:gs pos="100000">
              <a:srgbClr val="84BFD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74582" y="7782060"/>
            <a:ext cx="7151780" cy="572667"/>
          </a:xfrm>
          <a:custGeom>
            <a:avLst/>
            <a:gdLst/>
            <a:ahLst/>
            <a:cxnLst/>
            <a:rect r="r" b="b" t="t" l="l"/>
            <a:pathLst>
              <a:path h="572667" w="7151780">
                <a:moveTo>
                  <a:pt x="0" y="0"/>
                </a:moveTo>
                <a:lnTo>
                  <a:pt x="7151780" y="0"/>
                </a:lnTo>
                <a:lnTo>
                  <a:pt x="7151780" y="572667"/>
                </a:lnTo>
                <a:lnTo>
                  <a:pt x="0" y="572667"/>
                </a:lnTo>
                <a:lnTo>
                  <a:pt x="0" y="0"/>
                </a:lnTo>
                <a:close/>
              </a:path>
            </a:pathLst>
          </a:custGeom>
          <a:blipFill>
            <a:blip r:embed="rId2"/>
            <a:stretch>
              <a:fillRect l="0" t="-146648" r="0" b="0"/>
            </a:stretch>
          </a:blipFill>
        </p:spPr>
      </p:sp>
      <p:grpSp>
        <p:nvGrpSpPr>
          <p:cNvPr name="Group 3" id="3"/>
          <p:cNvGrpSpPr/>
          <p:nvPr/>
        </p:nvGrpSpPr>
        <p:grpSpPr>
          <a:xfrm rot="0">
            <a:off x="3135026" y="1345966"/>
            <a:ext cx="7881972" cy="6661086"/>
            <a:chOff x="0" y="0"/>
            <a:chExt cx="2075910" cy="1754360"/>
          </a:xfrm>
        </p:grpSpPr>
        <p:sp>
          <p:nvSpPr>
            <p:cNvPr name="Freeform 4" id="4"/>
            <p:cNvSpPr/>
            <p:nvPr/>
          </p:nvSpPr>
          <p:spPr>
            <a:xfrm flipH="false" flipV="false" rot="0">
              <a:off x="0" y="0"/>
              <a:ext cx="2075910" cy="1754360"/>
            </a:xfrm>
            <a:custGeom>
              <a:avLst/>
              <a:gdLst/>
              <a:ahLst/>
              <a:cxnLst/>
              <a:rect r="r" b="b" t="t" l="l"/>
              <a:pathLst>
                <a:path h="1754360" w="2075910">
                  <a:moveTo>
                    <a:pt x="20627" y="0"/>
                  </a:moveTo>
                  <a:lnTo>
                    <a:pt x="2055284" y="0"/>
                  </a:lnTo>
                  <a:cubicBezTo>
                    <a:pt x="2060754" y="0"/>
                    <a:pt x="2066001" y="2173"/>
                    <a:pt x="2069869" y="6041"/>
                  </a:cubicBezTo>
                  <a:cubicBezTo>
                    <a:pt x="2073737" y="9910"/>
                    <a:pt x="2075910" y="15156"/>
                    <a:pt x="2075910" y="20627"/>
                  </a:cubicBezTo>
                  <a:lnTo>
                    <a:pt x="2075910" y="1733733"/>
                  </a:lnTo>
                  <a:cubicBezTo>
                    <a:pt x="2075910" y="1739204"/>
                    <a:pt x="2073737" y="1744450"/>
                    <a:pt x="2069869" y="1748319"/>
                  </a:cubicBezTo>
                  <a:cubicBezTo>
                    <a:pt x="2066001" y="1752187"/>
                    <a:pt x="2060754" y="1754360"/>
                    <a:pt x="2055284" y="1754360"/>
                  </a:cubicBezTo>
                  <a:lnTo>
                    <a:pt x="20627" y="1754360"/>
                  </a:lnTo>
                  <a:cubicBezTo>
                    <a:pt x="15156" y="1754360"/>
                    <a:pt x="9910" y="1752187"/>
                    <a:pt x="6041" y="1748319"/>
                  </a:cubicBezTo>
                  <a:cubicBezTo>
                    <a:pt x="2173" y="1744450"/>
                    <a:pt x="0" y="1739204"/>
                    <a:pt x="0" y="1733733"/>
                  </a:cubicBezTo>
                  <a:lnTo>
                    <a:pt x="0" y="20627"/>
                  </a:lnTo>
                  <a:cubicBezTo>
                    <a:pt x="0" y="15156"/>
                    <a:pt x="2173" y="9910"/>
                    <a:pt x="6041" y="6041"/>
                  </a:cubicBezTo>
                  <a:cubicBezTo>
                    <a:pt x="9910" y="2173"/>
                    <a:pt x="15156" y="0"/>
                    <a:pt x="20627"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5" id="5"/>
            <p:cNvSpPr txBox="true"/>
            <p:nvPr/>
          </p:nvSpPr>
          <p:spPr>
            <a:xfrm>
              <a:off x="0" y="-28575"/>
              <a:ext cx="2075910" cy="1782935"/>
            </a:xfrm>
            <a:prstGeom prst="rect">
              <a:avLst/>
            </a:prstGeom>
          </p:spPr>
          <p:txBody>
            <a:bodyPr anchor="ctr" rtlCol="false" tIns="50800" lIns="50800" bIns="50800" rIns="50800"/>
            <a:lstStyle/>
            <a:p>
              <a:pPr algn="ctr">
                <a:lnSpc>
                  <a:spcPts val="2590"/>
                </a:lnSpc>
              </a:pPr>
            </a:p>
          </p:txBody>
        </p:sp>
      </p:grpSp>
      <p:grpSp>
        <p:nvGrpSpPr>
          <p:cNvPr name="Group 6" id="6"/>
          <p:cNvGrpSpPr/>
          <p:nvPr/>
        </p:nvGrpSpPr>
        <p:grpSpPr>
          <a:xfrm rot="0">
            <a:off x="9455816" y="1688335"/>
            <a:ext cx="1240428" cy="294111"/>
            <a:chOff x="0" y="0"/>
            <a:chExt cx="1653904" cy="392148"/>
          </a:xfrm>
        </p:grpSpPr>
        <p:grpSp>
          <p:nvGrpSpPr>
            <p:cNvPr name="Group 7" id="7"/>
            <p:cNvGrpSpPr/>
            <p:nvPr/>
          </p:nvGrpSpPr>
          <p:grpSpPr>
            <a:xfrm rot="0">
              <a:off x="1261756" y="0"/>
              <a:ext cx="392148" cy="39214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0" id="10"/>
            <p:cNvGrpSpPr/>
            <p:nvPr/>
          </p:nvGrpSpPr>
          <p:grpSpPr>
            <a:xfrm rot="0">
              <a:off x="633448" y="0"/>
              <a:ext cx="392148" cy="39214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3" id="13"/>
            <p:cNvGrpSpPr/>
            <p:nvPr/>
          </p:nvGrpSpPr>
          <p:grpSpPr>
            <a:xfrm rot="0">
              <a:off x="0" y="0"/>
              <a:ext cx="392148" cy="39214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6" id="16"/>
          <p:cNvSpPr/>
          <p:nvPr/>
        </p:nvSpPr>
        <p:spPr>
          <a:xfrm flipH="false" flipV="false" rot="0">
            <a:off x="9882622" y="7624604"/>
            <a:ext cx="5815160" cy="465639"/>
          </a:xfrm>
          <a:custGeom>
            <a:avLst/>
            <a:gdLst/>
            <a:ahLst/>
            <a:cxnLst/>
            <a:rect r="r" b="b" t="t" l="l"/>
            <a:pathLst>
              <a:path h="465639" w="5815160">
                <a:moveTo>
                  <a:pt x="0" y="0"/>
                </a:moveTo>
                <a:lnTo>
                  <a:pt x="5815160" y="0"/>
                </a:lnTo>
                <a:lnTo>
                  <a:pt x="5815160" y="465639"/>
                </a:lnTo>
                <a:lnTo>
                  <a:pt x="0" y="465639"/>
                </a:lnTo>
                <a:lnTo>
                  <a:pt x="0" y="0"/>
                </a:lnTo>
                <a:close/>
              </a:path>
            </a:pathLst>
          </a:custGeom>
          <a:blipFill>
            <a:blip r:embed="rId2"/>
            <a:stretch>
              <a:fillRect l="0" t="-146648" r="0" b="0"/>
            </a:stretch>
          </a:blipFill>
        </p:spPr>
      </p:sp>
      <p:sp>
        <p:nvSpPr>
          <p:cNvPr name="Freeform 17" id="17"/>
          <p:cNvSpPr/>
          <p:nvPr/>
        </p:nvSpPr>
        <p:spPr>
          <a:xfrm flipH="false" flipV="false" rot="0">
            <a:off x="10696244" y="278063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4418321" y="3228753"/>
            <a:ext cx="5464301" cy="3551936"/>
          </a:xfrm>
          <a:prstGeom prst="rect">
            <a:avLst/>
          </a:prstGeom>
        </p:spPr>
        <p:txBody>
          <a:bodyPr anchor="t" rtlCol="false" tIns="0" lIns="0" bIns="0" rIns="0">
            <a:spAutoFit/>
          </a:bodyPr>
          <a:lstStyle/>
          <a:p>
            <a:pPr algn="just">
              <a:lnSpc>
                <a:spcPts val="2811"/>
              </a:lnSpc>
            </a:pPr>
            <a:r>
              <a:rPr lang="en-US" sz="1899">
                <a:solidFill>
                  <a:srgbClr val="084C6E"/>
                </a:solidFill>
                <a:latin typeface="Times New Roman Bold"/>
              </a:rPr>
              <a:t>I</a:t>
            </a:r>
            <a:r>
              <a:rPr lang="en-US" sz="1899">
                <a:solidFill>
                  <a:srgbClr val="084C6E"/>
                </a:solidFill>
                <a:latin typeface="Times New Roman"/>
              </a:rPr>
              <a:t>n conclusion, our Antisleep Alarm for Drivers project represents a significant step towards enhancing road safety through innovative technological solutions. By effectively detecting and addressing driver drowsiness, we have contributed to the prevention of accidents and the preservation of lives on the road. Through diligent integration of components and a clear focus on our objectives, we have created a functional prototype with promising implications for the future of driver safety</a:t>
            </a:r>
            <a:r>
              <a:rPr lang="en-US" sz="1899">
                <a:solidFill>
                  <a:srgbClr val="084C6E"/>
                </a:solidFill>
                <a:latin typeface="Times New Roman Bold"/>
              </a:rPr>
              <a:t>.</a:t>
            </a:r>
          </a:p>
        </p:txBody>
      </p:sp>
      <p:sp>
        <p:nvSpPr>
          <p:cNvPr name="TextBox 19" id="19"/>
          <p:cNvSpPr txBox="true"/>
          <p:nvPr/>
        </p:nvSpPr>
        <p:spPr>
          <a:xfrm rot="0">
            <a:off x="3865218" y="2390111"/>
            <a:ext cx="4639709" cy="695325"/>
          </a:xfrm>
          <a:prstGeom prst="rect">
            <a:avLst/>
          </a:prstGeom>
        </p:spPr>
        <p:txBody>
          <a:bodyPr anchor="t" rtlCol="false" tIns="0" lIns="0" bIns="0" rIns="0">
            <a:spAutoFit/>
          </a:bodyPr>
          <a:lstStyle/>
          <a:p>
            <a:pPr algn="ctr" marL="0" indent="0" lvl="0">
              <a:lnSpc>
                <a:spcPts val="4859"/>
              </a:lnSpc>
              <a:spcBef>
                <a:spcPct val="0"/>
              </a:spcBef>
            </a:pPr>
            <a:r>
              <a:rPr lang="en-US" sz="4049">
                <a:solidFill>
                  <a:srgbClr val="084C6E"/>
                </a:solidFill>
                <a:latin typeface="Times New Roman Bold"/>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155128" y="1867235"/>
            <a:ext cx="11977744" cy="6740486"/>
            <a:chOff x="0" y="0"/>
            <a:chExt cx="3154632" cy="1775272"/>
          </a:xfrm>
        </p:grpSpPr>
        <p:sp>
          <p:nvSpPr>
            <p:cNvPr name="Freeform 5" id="5"/>
            <p:cNvSpPr/>
            <p:nvPr/>
          </p:nvSpPr>
          <p:spPr>
            <a:xfrm flipH="false" flipV="false" rot="0">
              <a:off x="0" y="0"/>
              <a:ext cx="3154632" cy="1775272"/>
            </a:xfrm>
            <a:custGeom>
              <a:avLst/>
              <a:gdLst/>
              <a:ahLst/>
              <a:cxnLst/>
              <a:rect r="r" b="b" t="t" l="l"/>
              <a:pathLst>
                <a:path h="1775272" w="3154632">
                  <a:moveTo>
                    <a:pt x="21330" y="0"/>
                  </a:moveTo>
                  <a:lnTo>
                    <a:pt x="3133302" y="0"/>
                  </a:lnTo>
                  <a:cubicBezTo>
                    <a:pt x="3145083" y="0"/>
                    <a:pt x="3154632" y="9550"/>
                    <a:pt x="3154632" y="21330"/>
                  </a:cubicBezTo>
                  <a:lnTo>
                    <a:pt x="3154632" y="1753942"/>
                  </a:lnTo>
                  <a:cubicBezTo>
                    <a:pt x="3154632" y="1759599"/>
                    <a:pt x="3152385" y="1765025"/>
                    <a:pt x="3148385" y="1769025"/>
                  </a:cubicBezTo>
                  <a:cubicBezTo>
                    <a:pt x="3144385" y="1773025"/>
                    <a:pt x="3138959" y="1775272"/>
                    <a:pt x="3133302" y="1775272"/>
                  </a:cubicBezTo>
                  <a:lnTo>
                    <a:pt x="21330" y="1775272"/>
                  </a:lnTo>
                  <a:cubicBezTo>
                    <a:pt x="15673" y="1775272"/>
                    <a:pt x="10247" y="1773025"/>
                    <a:pt x="6247" y="1769025"/>
                  </a:cubicBezTo>
                  <a:cubicBezTo>
                    <a:pt x="2247" y="1765025"/>
                    <a:pt x="0" y="1759599"/>
                    <a:pt x="0" y="1753942"/>
                  </a:cubicBezTo>
                  <a:lnTo>
                    <a:pt x="0" y="21330"/>
                  </a:lnTo>
                  <a:cubicBezTo>
                    <a:pt x="0" y="15673"/>
                    <a:pt x="2247" y="10247"/>
                    <a:pt x="6247" y="6247"/>
                  </a:cubicBezTo>
                  <a:cubicBezTo>
                    <a:pt x="10247" y="2247"/>
                    <a:pt x="15673" y="0"/>
                    <a:pt x="21330"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6" id="6"/>
            <p:cNvSpPr txBox="true"/>
            <p:nvPr/>
          </p:nvSpPr>
          <p:spPr>
            <a:xfrm>
              <a:off x="0" y="-28575"/>
              <a:ext cx="3154632" cy="1803847"/>
            </a:xfrm>
            <a:prstGeom prst="rect">
              <a:avLst/>
            </a:prstGeom>
          </p:spPr>
          <p:txBody>
            <a:bodyPr anchor="ctr" rtlCol="false" tIns="50800" lIns="50800" bIns="50800" rIns="50800"/>
            <a:lstStyle/>
            <a:p>
              <a:pPr algn="ctr">
                <a:lnSpc>
                  <a:spcPts val="2590"/>
                </a:lnSpc>
              </a:pPr>
            </a:p>
          </p:txBody>
        </p:sp>
      </p:grpSp>
      <p:grpSp>
        <p:nvGrpSpPr>
          <p:cNvPr name="Group 7" id="7"/>
          <p:cNvGrpSpPr/>
          <p:nvPr/>
        </p:nvGrpSpPr>
        <p:grpSpPr>
          <a:xfrm rot="0">
            <a:off x="13439561" y="2196185"/>
            <a:ext cx="1240428" cy="294111"/>
            <a:chOff x="0" y="0"/>
            <a:chExt cx="1653904" cy="392148"/>
          </a:xfrm>
        </p:grpSpPr>
        <p:grpSp>
          <p:nvGrpSpPr>
            <p:cNvPr name="Group 8" id="8"/>
            <p:cNvGrpSpPr/>
            <p:nvPr/>
          </p:nvGrpSpPr>
          <p:grpSpPr>
            <a:xfrm rot="0">
              <a:off x="1261756" y="0"/>
              <a:ext cx="392148" cy="3921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1" id="11"/>
            <p:cNvGrpSpPr/>
            <p:nvPr/>
          </p:nvGrpSpPr>
          <p:grpSpPr>
            <a:xfrm rot="0">
              <a:off x="633448" y="0"/>
              <a:ext cx="392148" cy="3921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4" id="14"/>
            <p:cNvGrpSpPr/>
            <p:nvPr/>
          </p:nvGrpSpPr>
          <p:grpSpPr>
            <a:xfrm rot="0">
              <a:off x="0" y="0"/>
              <a:ext cx="392148" cy="3921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grpSp>
        <p:nvGrpSpPr>
          <p:cNvPr name="Group 17" id="17"/>
          <p:cNvGrpSpPr/>
          <p:nvPr/>
        </p:nvGrpSpPr>
        <p:grpSpPr>
          <a:xfrm rot="0">
            <a:off x="6404559" y="1345966"/>
            <a:ext cx="5415453" cy="1407585"/>
            <a:chOff x="0" y="0"/>
            <a:chExt cx="1426292" cy="370722"/>
          </a:xfrm>
        </p:grpSpPr>
        <p:sp>
          <p:nvSpPr>
            <p:cNvPr name="Freeform 18" id="18"/>
            <p:cNvSpPr/>
            <p:nvPr/>
          </p:nvSpPr>
          <p:spPr>
            <a:xfrm flipH="false" flipV="false" rot="0">
              <a:off x="0" y="0"/>
              <a:ext cx="1426292" cy="370722"/>
            </a:xfrm>
            <a:custGeom>
              <a:avLst/>
              <a:gdLst/>
              <a:ahLst/>
              <a:cxnLst/>
              <a:rect r="r" b="b" t="t" l="l"/>
              <a:pathLst>
                <a:path h="370722" w="1426292">
                  <a:moveTo>
                    <a:pt x="37170" y="0"/>
                  </a:moveTo>
                  <a:lnTo>
                    <a:pt x="1389123" y="0"/>
                  </a:lnTo>
                  <a:cubicBezTo>
                    <a:pt x="1398980" y="0"/>
                    <a:pt x="1408435" y="3916"/>
                    <a:pt x="1415405" y="10887"/>
                  </a:cubicBezTo>
                  <a:cubicBezTo>
                    <a:pt x="1422376" y="17857"/>
                    <a:pt x="1426292" y="27312"/>
                    <a:pt x="1426292" y="37170"/>
                  </a:cubicBezTo>
                  <a:lnTo>
                    <a:pt x="1426292" y="333552"/>
                  </a:lnTo>
                  <a:cubicBezTo>
                    <a:pt x="1426292" y="354080"/>
                    <a:pt x="1409651" y="370722"/>
                    <a:pt x="1389123" y="370722"/>
                  </a:cubicBezTo>
                  <a:lnTo>
                    <a:pt x="37170" y="370722"/>
                  </a:lnTo>
                  <a:cubicBezTo>
                    <a:pt x="27312" y="370722"/>
                    <a:pt x="17857" y="366806"/>
                    <a:pt x="10887" y="359835"/>
                  </a:cubicBezTo>
                  <a:cubicBezTo>
                    <a:pt x="3916" y="352865"/>
                    <a:pt x="0" y="343410"/>
                    <a:pt x="0" y="333552"/>
                  </a:cubicBezTo>
                  <a:lnTo>
                    <a:pt x="0" y="37170"/>
                  </a:lnTo>
                  <a:cubicBezTo>
                    <a:pt x="0" y="16641"/>
                    <a:pt x="16641" y="0"/>
                    <a:pt x="37170" y="0"/>
                  </a:cubicBezTo>
                  <a:close/>
                </a:path>
              </a:pathLst>
            </a:custGeom>
            <a:gradFill rotWithShape="true">
              <a:gsLst>
                <a:gs pos="0">
                  <a:srgbClr val="FFFFFF">
                    <a:alpha val="10000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19" id="19"/>
            <p:cNvSpPr txBox="true"/>
            <p:nvPr/>
          </p:nvSpPr>
          <p:spPr>
            <a:xfrm>
              <a:off x="0" y="-28575"/>
              <a:ext cx="1426292" cy="399297"/>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20" id="20"/>
          <p:cNvSpPr txBox="true"/>
          <p:nvPr/>
        </p:nvSpPr>
        <p:spPr>
          <a:xfrm rot="0">
            <a:off x="6507088" y="1542580"/>
            <a:ext cx="4912498" cy="952500"/>
          </a:xfrm>
          <a:prstGeom prst="rect">
            <a:avLst/>
          </a:prstGeom>
        </p:spPr>
        <p:txBody>
          <a:bodyPr anchor="t" rtlCol="false" tIns="0" lIns="0" bIns="0" rIns="0">
            <a:spAutoFit/>
          </a:bodyPr>
          <a:lstStyle/>
          <a:p>
            <a:pPr algn="ctr" marL="0" indent="0" lvl="0">
              <a:lnSpc>
                <a:spcPts val="6661"/>
              </a:lnSpc>
              <a:spcBef>
                <a:spcPct val="0"/>
              </a:spcBef>
            </a:pPr>
            <a:r>
              <a:rPr lang="en-US" sz="5551">
                <a:solidFill>
                  <a:srgbClr val="084C6E"/>
                </a:solidFill>
                <a:latin typeface="Times New Roman Bold"/>
              </a:rPr>
              <a:t>OUR TEAM</a:t>
            </a:r>
          </a:p>
        </p:txBody>
      </p:sp>
      <p:sp>
        <p:nvSpPr>
          <p:cNvPr name="TextBox 21" id="21"/>
          <p:cNvSpPr txBox="true"/>
          <p:nvPr/>
        </p:nvSpPr>
        <p:spPr>
          <a:xfrm rot="0">
            <a:off x="4076355" y="3274791"/>
            <a:ext cx="2966380" cy="609503"/>
          </a:xfrm>
          <a:prstGeom prst="rect">
            <a:avLst/>
          </a:prstGeom>
        </p:spPr>
        <p:txBody>
          <a:bodyPr anchor="t" rtlCol="false" tIns="0" lIns="0" bIns="0" rIns="0">
            <a:spAutoFit/>
          </a:bodyPr>
          <a:lstStyle/>
          <a:p>
            <a:pPr algn="ctr">
              <a:lnSpc>
                <a:spcPts val="4503"/>
              </a:lnSpc>
            </a:pPr>
            <a:r>
              <a:rPr lang="en-US" sz="3002" spc="-75">
                <a:solidFill>
                  <a:srgbClr val="084C6E"/>
                </a:solidFill>
                <a:latin typeface="Times New Roman Bold"/>
              </a:rPr>
              <a:t>A.SADHANA</a:t>
            </a:r>
          </a:p>
        </p:txBody>
      </p:sp>
      <p:sp>
        <p:nvSpPr>
          <p:cNvPr name="TextBox 22" id="22"/>
          <p:cNvSpPr txBox="true"/>
          <p:nvPr/>
        </p:nvSpPr>
        <p:spPr>
          <a:xfrm rot="0">
            <a:off x="4076355" y="3729989"/>
            <a:ext cx="2966380" cy="504825"/>
          </a:xfrm>
          <a:prstGeom prst="rect">
            <a:avLst/>
          </a:prstGeom>
        </p:spPr>
        <p:txBody>
          <a:bodyPr anchor="t" rtlCol="false" tIns="0" lIns="0" bIns="0" rIns="0">
            <a:spAutoFit/>
          </a:bodyPr>
          <a:lstStyle/>
          <a:p>
            <a:pPr algn="ctr">
              <a:lnSpc>
                <a:spcPts val="3750"/>
              </a:lnSpc>
            </a:pPr>
            <a:r>
              <a:rPr lang="en-US" sz="2500" spc="-62">
                <a:solidFill>
                  <a:srgbClr val="084C6E"/>
                </a:solidFill>
                <a:latin typeface="Times New Roman"/>
              </a:rPr>
              <a:t>21BCE9924</a:t>
            </a:r>
          </a:p>
        </p:txBody>
      </p:sp>
      <p:sp>
        <p:nvSpPr>
          <p:cNvPr name="TextBox 23" id="23"/>
          <p:cNvSpPr txBox="true"/>
          <p:nvPr/>
        </p:nvSpPr>
        <p:spPr>
          <a:xfrm rot="0">
            <a:off x="7410389" y="3230976"/>
            <a:ext cx="3403792" cy="609503"/>
          </a:xfrm>
          <a:prstGeom prst="rect">
            <a:avLst/>
          </a:prstGeom>
        </p:spPr>
        <p:txBody>
          <a:bodyPr anchor="t" rtlCol="false" tIns="0" lIns="0" bIns="0" rIns="0">
            <a:spAutoFit/>
          </a:bodyPr>
          <a:lstStyle/>
          <a:p>
            <a:pPr algn="ctr">
              <a:lnSpc>
                <a:spcPts val="4503"/>
              </a:lnSpc>
            </a:pPr>
            <a:r>
              <a:rPr lang="en-US" sz="3002" spc="-75">
                <a:solidFill>
                  <a:srgbClr val="084C6E"/>
                </a:solidFill>
                <a:latin typeface="Times New Roman Bold"/>
              </a:rPr>
              <a:t>A.V.S.S. LIKHITHA</a:t>
            </a:r>
          </a:p>
        </p:txBody>
      </p:sp>
      <p:sp>
        <p:nvSpPr>
          <p:cNvPr name="TextBox 24" id="24"/>
          <p:cNvSpPr txBox="true"/>
          <p:nvPr/>
        </p:nvSpPr>
        <p:spPr>
          <a:xfrm rot="0">
            <a:off x="7480147" y="3716654"/>
            <a:ext cx="2966380" cy="504825"/>
          </a:xfrm>
          <a:prstGeom prst="rect">
            <a:avLst/>
          </a:prstGeom>
        </p:spPr>
        <p:txBody>
          <a:bodyPr anchor="t" rtlCol="false" tIns="0" lIns="0" bIns="0" rIns="0">
            <a:spAutoFit/>
          </a:bodyPr>
          <a:lstStyle/>
          <a:p>
            <a:pPr algn="ctr">
              <a:lnSpc>
                <a:spcPts val="3750"/>
              </a:lnSpc>
            </a:pPr>
            <a:r>
              <a:rPr lang="en-US" sz="2500" spc="-62">
                <a:solidFill>
                  <a:srgbClr val="084C6E"/>
                </a:solidFill>
                <a:latin typeface="Times New Roman"/>
              </a:rPr>
              <a:t>21BCE9931</a:t>
            </a:r>
          </a:p>
        </p:txBody>
      </p:sp>
      <p:sp>
        <p:nvSpPr>
          <p:cNvPr name="TextBox 25" id="25"/>
          <p:cNvSpPr txBox="true"/>
          <p:nvPr/>
        </p:nvSpPr>
        <p:spPr>
          <a:xfrm rot="0">
            <a:off x="11185656" y="3230976"/>
            <a:ext cx="3403792" cy="609503"/>
          </a:xfrm>
          <a:prstGeom prst="rect">
            <a:avLst/>
          </a:prstGeom>
        </p:spPr>
        <p:txBody>
          <a:bodyPr anchor="t" rtlCol="false" tIns="0" lIns="0" bIns="0" rIns="0">
            <a:spAutoFit/>
          </a:bodyPr>
          <a:lstStyle/>
          <a:p>
            <a:pPr algn="ctr">
              <a:lnSpc>
                <a:spcPts val="4503"/>
              </a:lnSpc>
            </a:pPr>
            <a:r>
              <a:rPr lang="en-US" sz="3002" spc="-75">
                <a:solidFill>
                  <a:srgbClr val="084C6E"/>
                </a:solidFill>
                <a:latin typeface="Times New Roman Bold"/>
              </a:rPr>
              <a:t>B.TANUSREE</a:t>
            </a:r>
          </a:p>
        </p:txBody>
      </p:sp>
      <p:sp>
        <p:nvSpPr>
          <p:cNvPr name="TextBox 26" id="26"/>
          <p:cNvSpPr txBox="true"/>
          <p:nvPr/>
        </p:nvSpPr>
        <p:spPr>
          <a:xfrm rot="0">
            <a:off x="11252331" y="3716654"/>
            <a:ext cx="2966380" cy="504825"/>
          </a:xfrm>
          <a:prstGeom prst="rect">
            <a:avLst/>
          </a:prstGeom>
        </p:spPr>
        <p:txBody>
          <a:bodyPr anchor="t" rtlCol="false" tIns="0" lIns="0" bIns="0" rIns="0">
            <a:spAutoFit/>
          </a:bodyPr>
          <a:lstStyle/>
          <a:p>
            <a:pPr algn="ctr">
              <a:lnSpc>
                <a:spcPts val="3750"/>
              </a:lnSpc>
            </a:pPr>
            <a:r>
              <a:rPr lang="en-US" sz="2500" spc="-62">
                <a:solidFill>
                  <a:srgbClr val="084C6E"/>
                </a:solidFill>
                <a:latin typeface="Times New Roman"/>
              </a:rPr>
              <a:t>21BCE9938</a:t>
            </a:r>
          </a:p>
        </p:txBody>
      </p:sp>
      <p:sp>
        <p:nvSpPr>
          <p:cNvPr name="Freeform 27" id="27"/>
          <p:cNvSpPr/>
          <p:nvPr/>
        </p:nvSpPr>
        <p:spPr>
          <a:xfrm flipH="false" flipV="false" rot="0">
            <a:off x="6221178" y="5968267"/>
            <a:ext cx="6076192" cy="4564276"/>
          </a:xfrm>
          <a:custGeom>
            <a:avLst/>
            <a:gdLst/>
            <a:ahLst/>
            <a:cxnLst/>
            <a:rect r="r" b="b" t="t" l="l"/>
            <a:pathLst>
              <a:path h="4564276" w="6076192">
                <a:moveTo>
                  <a:pt x="0" y="0"/>
                </a:moveTo>
                <a:lnTo>
                  <a:pt x="6076193" y="0"/>
                </a:lnTo>
                <a:lnTo>
                  <a:pt x="6076193" y="4564276"/>
                </a:lnTo>
                <a:lnTo>
                  <a:pt x="0" y="4564276"/>
                </a:lnTo>
                <a:lnTo>
                  <a:pt x="0" y="0"/>
                </a:lnTo>
                <a:close/>
              </a:path>
            </a:pathLst>
          </a:custGeom>
          <a:blipFill>
            <a:blip r:embed="rId4"/>
            <a:stretch>
              <a:fillRect l="0" t="0" r="0" b="0"/>
            </a:stretch>
          </a:blipFill>
        </p:spPr>
      </p:sp>
      <p:sp>
        <p:nvSpPr>
          <p:cNvPr name="TextBox 28" id="28"/>
          <p:cNvSpPr txBox="true"/>
          <p:nvPr/>
        </p:nvSpPr>
        <p:spPr>
          <a:xfrm rot="0">
            <a:off x="5363718" y="5168264"/>
            <a:ext cx="2966380" cy="609503"/>
          </a:xfrm>
          <a:prstGeom prst="rect">
            <a:avLst/>
          </a:prstGeom>
        </p:spPr>
        <p:txBody>
          <a:bodyPr anchor="t" rtlCol="false" tIns="0" lIns="0" bIns="0" rIns="0">
            <a:spAutoFit/>
          </a:bodyPr>
          <a:lstStyle/>
          <a:p>
            <a:pPr algn="ctr">
              <a:lnSpc>
                <a:spcPts val="4503"/>
              </a:lnSpc>
            </a:pPr>
            <a:r>
              <a:rPr lang="en-US" sz="3002" spc="-75">
                <a:solidFill>
                  <a:srgbClr val="084C6E"/>
                </a:solidFill>
                <a:latin typeface="Times New Roman Bold"/>
              </a:rPr>
              <a:t>K.ANJI NAIK</a:t>
            </a:r>
          </a:p>
        </p:txBody>
      </p:sp>
      <p:sp>
        <p:nvSpPr>
          <p:cNvPr name="TextBox 29" id="29"/>
          <p:cNvSpPr txBox="true"/>
          <p:nvPr/>
        </p:nvSpPr>
        <p:spPr>
          <a:xfrm rot="0">
            <a:off x="5363718" y="5653942"/>
            <a:ext cx="2966380" cy="504825"/>
          </a:xfrm>
          <a:prstGeom prst="rect">
            <a:avLst/>
          </a:prstGeom>
        </p:spPr>
        <p:txBody>
          <a:bodyPr anchor="t" rtlCol="false" tIns="0" lIns="0" bIns="0" rIns="0">
            <a:spAutoFit/>
          </a:bodyPr>
          <a:lstStyle/>
          <a:p>
            <a:pPr algn="ctr">
              <a:lnSpc>
                <a:spcPts val="3750"/>
              </a:lnSpc>
            </a:pPr>
            <a:r>
              <a:rPr lang="en-US" sz="2500" spc="-62">
                <a:solidFill>
                  <a:srgbClr val="084C6E"/>
                </a:solidFill>
                <a:latin typeface="Times New Roman"/>
              </a:rPr>
              <a:t>21BCE9744</a:t>
            </a:r>
          </a:p>
        </p:txBody>
      </p:sp>
      <p:sp>
        <p:nvSpPr>
          <p:cNvPr name="TextBox 30" id="30"/>
          <p:cNvSpPr txBox="true"/>
          <p:nvPr/>
        </p:nvSpPr>
        <p:spPr>
          <a:xfrm rot="0">
            <a:off x="9330991" y="5085078"/>
            <a:ext cx="2966380" cy="609503"/>
          </a:xfrm>
          <a:prstGeom prst="rect">
            <a:avLst/>
          </a:prstGeom>
        </p:spPr>
        <p:txBody>
          <a:bodyPr anchor="t" rtlCol="false" tIns="0" lIns="0" bIns="0" rIns="0">
            <a:spAutoFit/>
          </a:bodyPr>
          <a:lstStyle/>
          <a:p>
            <a:pPr algn="ctr">
              <a:lnSpc>
                <a:spcPts val="4503"/>
              </a:lnSpc>
            </a:pPr>
            <a:r>
              <a:rPr lang="en-US" sz="3002" spc="-75">
                <a:solidFill>
                  <a:srgbClr val="084C6E"/>
                </a:solidFill>
                <a:latin typeface="Times New Roman Bold"/>
              </a:rPr>
              <a:t>P.DINESH</a:t>
            </a:r>
          </a:p>
        </p:txBody>
      </p:sp>
      <p:sp>
        <p:nvSpPr>
          <p:cNvPr name="TextBox 31" id="31"/>
          <p:cNvSpPr txBox="true"/>
          <p:nvPr/>
        </p:nvSpPr>
        <p:spPr>
          <a:xfrm rot="0">
            <a:off x="9330991" y="5570756"/>
            <a:ext cx="2966380" cy="504825"/>
          </a:xfrm>
          <a:prstGeom prst="rect">
            <a:avLst/>
          </a:prstGeom>
        </p:spPr>
        <p:txBody>
          <a:bodyPr anchor="t" rtlCol="false" tIns="0" lIns="0" bIns="0" rIns="0">
            <a:spAutoFit/>
          </a:bodyPr>
          <a:lstStyle/>
          <a:p>
            <a:pPr algn="ctr">
              <a:lnSpc>
                <a:spcPts val="3750"/>
              </a:lnSpc>
            </a:pPr>
            <a:r>
              <a:rPr lang="en-US" sz="2500" spc="-62">
                <a:solidFill>
                  <a:srgbClr val="084C6E"/>
                </a:solidFill>
                <a:latin typeface="Times New Roman"/>
              </a:rPr>
              <a:t>21BCE9705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CF">
                <a:alpha val="100000"/>
              </a:srgbClr>
            </a:gs>
            <a:gs pos="50000">
              <a:srgbClr val="FFFFFF">
                <a:alpha val="100000"/>
              </a:srgbClr>
            </a:gs>
            <a:gs pos="100000">
              <a:srgbClr val="84BFD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20160" y="3647232"/>
            <a:ext cx="9247681" cy="2606165"/>
          </a:xfrm>
          <a:custGeom>
            <a:avLst/>
            <a:gdLst/>
            <a:ahLst/>
            <a:cxnLst/>
            <a:rect r="r" b="b" t="t" l="l"/>
            <a:pathLst>
              <a:path h="2606165" w="9247681">
                <a:moveTo>
                  <a:pt x="0" y="0"/>
                </a:moveTo>
                <a:lnTo>
                  <a:pt x="9247680" y="0"/>
                </a:lnTo>
                <a:lnTo>
                  <a:pt x="9247680" y="2606165"/>
                </a:lnTo>
                <a:lnTo>
                  <a:pt x="0" y="2606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84BFDD">
                <a:alpha val="100000"/>
              </a:srgbClr>
            </a:gs>
            <a:gs pos="100000">
              <a:srgbClr val="84BFD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3865218" y="1345966"/>
            <a:ext cx="7151780" cy="7424469"/>
            <a:chOff x="0" y="0"/>
            <a:chExt cx="1883596" cy="1955416"/>
          </a:xfrm>
        </p:grpSpPr>
        <p:sp>
          <p:nvSpPr>
            <p:cNvPr name="Freeform 3" id="3"/>
            <p:cNvSpPr/>
            <p:nvPr/>
          </p:nvSpPr>
          <p:spPr>
            <a:xfrm flipH="false" flipV="false" rot="0">
              <a:off x="0" y="0"/>
              <a:ext cx="1883596" cy="1955416"/>
            </a:xfrm>
            <a:custGeom>
              <a:avLst/>
              <a:gdLst/>
              <a:ahLst/>
              <a:cxnLst/>
              <a:rect r="r" b="b" t="t" l="l"/>
              <a:pathLst>
                <a:path h="1955416" w="1883596">
                  <a:moveTo>
                    <a:pt x="22733" y="0"/>
                  </a:moveTo>
                  <a:lnTo>
                    <a:pt x="1860864" y="0"/>
                  </a:lnTo>
                  <a:cubicBezTo>
                    <a:pt x="1866893" y="0"/>
                    <a:pt x="1872675" y="2395"/>
                    <a:pt x="1876938" y="6658"/>
                  </a:cubicBezTo>
                  <a:cubicBezTo>
                    <a:pt x="1881201" y="10922"/>
                    <a:pt x="1883596" y="16704"/>
                    <a:pt x="1883596" y="22733"/>
                  </a:cubicBezTo>
                  <a:lnTo>
                    <a:pt x="1883596" y="1932683"/>
                  </a:lnTo>
                  <a:cubicBezTo>
                    <a:pt x="1883596" y="1945238"/>
                    <a:pt x="1873419" y="1955416"/>
                    <a:pt x="1860864" y="1955416"/>
                  </a:cubicBezTo>
                  <a:lnTo>
                    <a:pt x="22733" y="1955416"/>
                  </a:lnTo>
                  <a:cubicBezTo>
                    <a:pt x="16704" y="1955416"/>
                    <a:pt x="10922" y="1953021"/>
                    <a:pt x="6658" y="1948757"/>
                  </a:cubicBezTo>
                  <a:cubicBezTo>
                    <a:pt x="2395" y="1944494"/>
                    <a:pt x="0" y="1938712"/>
                    <a:pt x="0" y="1932683"/>
                  </a:cubicBezTo>
                  <a:lnTo>
                    <a:pt x="0" y="22733"/>
                  </a:lnTo>
                  <a:cubicBezTo>
                    <a:pt x="0" y="16704"/>
                    <a:pt x="2395" y="10922"/>
                    <a:pt x="6658" y="6658"/>
                  </a:cubicBezTo>
                  <a:cubicBezTo>
                    <a:pt x="10922" y="2395"/>
                    <a:pt x="16704" y="0"/>
                    <a:pt x="22733"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28575"/>
              <a:ext cx="1883596" cy="1983991"/>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9455816" y="1688335"/>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3865218" y="8766347"/>
            <a:ext cx="7151780" cy="572667"/>
          </a:xfrm>
          <a:custGeom>
            <a:avLst/>
            <a:gdLst/>
            <a:ahLst/>
            <a:cxnLst/>
            <a:rect r="r" b="b" t="t" l="l"/>
            <a:pathLst>
              <a:path h="572667" w="7151780">
                <a:moveTo>
                  <a:pt x="0" y="0"/>
                </a:moveTo>
                <a:lnTo>
                  <a:pt x="7151780" y="0"/>
                </a:lnTo>
                <a:lnTo>
                  <a:pt x="7151780" y="572666"/>
                </a:lnTo>
                <a:lnTo>
                  <a:pt x="0" y="572666"/>
                </a:lnTo>
                <a:lnTo>
                  <a:pt x="0" y="0"/>
                </a:lnTo>
                <a:close/>
              </a:path>
            </a:pathLst>
          </a:custGeom>
          <a:blipFill>
            <a:blip r:embed="rId4"/>
            <a:stretch>
              <a:fillRect l="0" t="-146648" r="0" b="0"/>
            </a:stretch>
          </a:blipFill>
        </p:spPr>
      </p:sp>
      <p:grpSp>
        <p:nvGrpSpPr>
          <p:cNvPr name="Group 18" id="18"/>
          <p:cNvGrpSpPr>
            <a:grpSpLocks noChangeAspect="true"/>
          </p:cNvGrpSpPr>
          <p:nvPr/>
        </p:nvGrpSpPr>
        <p:grpSpPr>
          <a:xfrm rot="0">
            <a:off x="9144000" y="2394066"/>
            <a:ext cx="5960661" cy="5960661"/>
            <a:chOff x="0" y="0"/>
            <a:chExt cx="3241040" cy="3241040"/>
          </a:xfrm>
        </p:grpSpPr>
        <p:sp>
          <p:nvSpPr>
            <p:cNvPr name="Freeform 19" id="19"/>
            <p:cNvSpPr/>
            <p:nvPr/>
          </p:nvSpPr>
          <p:spPr>
            <a:xfrm flipH="false" flipV="false" rot="0">
              <a:off x="10160" y="12700"/>
              <a:ext cx="3228340" cy="186690"/>
            </a:xfrm>
            <a:custGeom>
              <a:avLst/>
              <a:gdLst/>
              <a:ahLst/>
              <a:cxnLst/>
              <a:rect r="r" b="b" t="t" l="l"/>
              <a:pathLst>
                <a:path h="186690" w="3228340">
                  <a:moveTo>
                    <a:pt x="0" y="186690"/>
                  </a:moveTo>
                  <a:lnTo>
                    <a:pt x="0" y="127000"/>
                  </a:lnTo>
                  <a:cubicBezTo>
                    <a:pt x="0" y="57150"/>
                    <a:pt x="57150" y="0"/>
                    <a:pt x="127000" y="0"/>
                  </a:cubicBezTo>
                  <a:lnTo>
                    <a:pt x="3101340" y="0"/>
                  </a:lnTo>
                  <a:cubicBezTo>
                    <a:pt x="3171190" y="0"/>
                    <a:pt x="3228340" y="57150"/>
                    <a:pt x="3228340" y="127000"/>
                  </a:cubicBezTo>
                  <a:lnTo>
                    <a:pt x="3228340" y="186690"/>
                  </a:lnTo>
                  <a:cubicBezTo>
                    <a:pt x="3228340" y="186690"/>
                    <a:pt x="0" y="186690"/>
                    <a:pt x="0" y="186690"/>
                  </a:cubicBezTo>
                  <a:close/>
                </a:path>
              </a:pathLst>
            </a:custGeom>
            <a:gradFill rotWithShape="true">
              <a:gsLst>
                <a:gs pos="0">
                  <a:srgbClr val="84BFDD">
                    <a:alpha val="100000"/>
                  </a:srgbClr>
                </a:gs>
                <a:gs pos="33333">
                  <a:srgbClr val="FFFFFF">
                    <a:alpha val="100000"/>
                  </a:srgbClr>
                </a:gs>
                <a:gs pos="66667">
                  <a:srgbClr val="FFFFFF">
                    <a:alpha val="100000"/>
                  </a:srgbClr>
                </a:gs>
                <a:gs pos="100000">
                  <a:srgbClr val="FFF7CF">
                    <a:alpha val="100000"/>
                  </a:srgbClr>
                </a:gs>
              </a:gsLst>
              <a:path path="circle">
                <a:fillToRect l="0" r="100000" t="0" b="100000"/>
              </a:path>
              <a:tileRect r="0" l="-100000" b="0" t="-100000"/>
            </a:gradFill>
          </p:spPr>
        </p:sp>
        <p:sp>
          <p:nvSpPr>
            <p:cNvPr name="Freeform 20" id="20"/>
            <p:cNvSpPr/>
            <p:nvPr/>
          </p:nvSpPr>
          <p:spPr>
            <a:xfrm flipH="false" flipV="false" rot="0">
              <a:off x="6350" y="193040"/>
              <a:ext cx="3228340" cy="3041650"/>
            </a:xfrm>
            <a:custGeom>
              <a:avLst/>
              <a:gdLst/>
              <a:ahLst/>
              <a:cxnLst/>
              <a:rect r="r" b="b" t="t" l="l"/>
              <a:pathLst>
                <a:path h="3041650" w="3228340">
                  <a:moveTo>
                    <a:pt x="3101340" y="3041650"/>
                  </a:moveTo>
                  <a:lnTo>
                    <a:pt x="127000" y="3041650"/>
                  </a:lnTo>
                  <a:cubicBezTo>
                    <a:pt x="57150" y="3041650"/>
                    <a:pt x="0" y="2984500"/>
                    <a:pt x="0" y="2914650"/>
                  </a:cubicBezTo>
                  <a:lnTo>
                    <a:pt x="0" y="0"/>
                  </a:lnTo>
                  <a:lnTo>
                    <a:pt x="3228340" y="0"/>
                  </a:lnTo>
                  <a:lnTo>
                    <a:pt x="3228340" y="2914650"/>
                  </a:lnTo>
                  <a:cubicBezTo>
                    <a:pt x="3228340" y="2985770"/>
                    <a:pt x="3171190" y="3041650"/>
                    <a:pt x="3101340" y="3041650"/>
                  </a:cubicBezTo>
                  <a:close/>
                </a:path>
              </a:pathLst>
            </a:custGeom>
            <a:solidFill>
              <a:srgbClr val="F6F7F7"/>
            </a:solidFill>
          </p:spPr>
        </p:sp>
        <p:sp>
          <p:nvSpPr>
            <p:cNvPr name="Freeform 21" id="21"/>
            <p:cNvSpPr/>
            <p:nvPr/>
          </p:nvSpPr>
          <p:spPr>
            <a:xfrm flipH="false" flipV="false" rot="0">
              <a:off x="6350" y="193040"/>
              <a:ext cx="3228340" cy="3041650"/>
            </a:xfrm>
            <a:custGeom>
              <a:avLst/>
              <a:gdLst/>
              <a:ahLst/>
              <a:cxnLst/>
              <a:rect r="r" b="b" t="t" l="l"/>
              <a:pathLst>
                <a:path h="3041650" w="3228340">
                  <a:moveTo>
                    <a:pt x="3101340" y="3041650"/>
                  </a:moveTo>
                  <a:lnTo>
                    <a:pt x="127000" y="3041650"/>
                  </a:lnTo>
                  <a:cubicBezTo>
                    <a:pt x="57150" y="3041650"/>
                    <a:pt x="0" y="2984500"/>
                    <a:pt x="0" y="2914650"/>
                  </a:cubicBezTo>
                  <a:lnTo>
                    <a:pt x="0" y="0"/>
                  </a:lnTo>
                  <a:lnTo>
                    <a:pt x="3228340" y="0"/>
                  </a:lnTo>
                  <a:lnTo>
                    <a:pt x="3228340" y="2914650"/>
                  </a:lnTo>
                  <a:cubicBezTo>
                    <a:pt x="3228340" y="2985770"/>
                    <a:pt x="3171190" y="3041650"/>
                    <a:pt x="3101340" y="3041650"/>
                  </a:cubicBezTo>
                  <a:close/>
                </a:path>
              </a:pathLst>
            </a:custGeom>
            <a:blipFill>
              <a:blip r:embed="rId5"/>
              <a:stretch>
                <a:fillRect l="-34028" t="0" r="-34028" b="0"/>
              </a:stretch>
            </a:blipFill>
          </p:spPr>
        </p:sp>
        <p:sp>
          <p:nvSpPr>
            <p:cNvPr name="Freeform 22" id="22"/>
            <p:cNvSpPr/>
            <p:nvPr/>
          </p:nvSpPr>
          <p:spPr>
            <a:xfrm flipH="false" flipV="false" rot="0">
              <a:off x="0" y="0"/>
              <a:ext cx="3241040" cy="3241040"/>
            </a:xfrm>
            <a:custGeom>
              <a:avLst/>
              <a:gdLst/>
              <a:ahLst/>
              <a:cxnLst/>
              <a:rect r="r" b="b" t="t" l="l"/>
              <a:pathLst>
                <a:path h="3241040" w="3241040">
                  <a:moveTo>
                    <a:pt x="3107690" y="0"/>
                  </a:moveTo>
                  <a:lnTo>
                    <a:pt x="133350" y="0"/>
                  </a:lnTo>
                  <a:cubicBezTo>
                    <a:pt x="59690" y="0"/>
                    <a:pt x="0" y="59690"/>
                    <a:pt x="0" y="133350"/>
                  </a:cubicBezTo>
                  <a:lnTo>
                    <a:pt x="0" y="3107690"/>
                  </a:lnTo>
                  <a:cubicBezTo>
                    <a:pt x="0" y="3181350"/>
                    <a:pt x="59690" y="3241040"/>
                    <a:pt x="133350" y="3241040"/>
                  </a:cubicBezTo>
                  <a:lnTo>
                    <a:pt x="3107690" y="3241040"/>
                  </a:lnTo>
                  <a:cubicBezTo>
                    <a:pt x="3181350" y="3241040"/>
                    <a:pt x="3241040" y="3181350"/>
                    <a:pt x="3241040" y="3107690"/>
                  </a:cubicBezTo>
                  <a:lnTo>
                    <a:pt x="3241040" y="133350"/>
                  </a:lnTo>
                  <a:cubicBezTo>
                    <a:pt x="3241040" y="59690"/>
                    <a:pt x="3181350" y="0"/>
                    <a:pt x="3107690" y="0"/>
                  </a:cubicBezTo>
                  <a:close/>
                  <a:moveTo>
                    <a:pt x="133350" y="12700"/>
                  </a:moveTo>
                  <a:lnTo>
                    <a:pt x="3107690" y="12700"/>
                  </a:lnTo>
                  <a:cubicBezTo>
                    <a:pt x="3173730" y="12700"/>
                    <a:pt x="3228340" y="67310"/>
                    <a:pt x="3228340" y="133350"/>
                  </a:cubicBezTo>
                  <a:lnTo>
                    <a:pt x="3228340" y="186690"/>
                  </a:lnTo>
                  <a:lnTo>
                    <a:pt x="12700" y="186690"/>
                  </a:lnTo>
                  <a:lnTo>
                    <a:pt x="12700" y="133350"/>
                  </a:lnTo>
                  <a:cubicBezTo>
                    <a:pt x="12700" y="67310"/>
                    <a:pt x="67310" y="12700"/>
                    <a:pt x="133350" y="12700"/>
                  </a:cubicBezTo>
                  <a:close/>
                  <a:moveTo>
                    <a:pt x="3107690" y="3228340"/>
                  </a:moveTo>
                  <a:lnTo>
                    <a:pt x="133350" y="3228340"/>
                  </a:lnTo>
                  <a:cubicBezTo>
                    <a:pt x="67310" y="3228340"/>
                    <a:pt x="12700" y="3173730"/>
                    <a:pt x="12700" y="3107690"/>
                  </a:cubicBezTo>
                  <a:lnTo>
                    <a:pt x="12700" y="199390"/>
                  </a:lnTo>
                  <a:lnTo>
                    <a:pt x="3228340" y="199390"/>
                  </a:lnTo>
                  <a:lnTo>
                    <a:pt x="3228340" y="3107690"/>
                  </a:lnTo>
                  <a:cubicBezTo>
                    <a:pt x="3228340" y="3175000"/>
                    <a:pt x="3175000" y="3228340"/>
                    <a:pt x="3107690" y="3228340"/>
                  </a:cubicBezTo>
                  <a:close/>
                </a:path>
              </a:pathLst>
            </a:custGeom>
            <a:solidFill>
              <a:srgbClr val="084C6E"/>
            </a:solidFill>
          </p:spPr>
        </p:sp>
        <p:sp>
          <p:nvSpPr>
            <p:cNvPr name="Freeform 23" id="23"/>
            <p:cNvSpPr/>
            <p:nvPr/>
          </p:nvSpPr>
          <p:spPr>
            <a:xfrm flipH="false" flipV="false" rot="0">
              <a:off x="149860" y="73660"/>
              <a:ext cx="299720" cy="63500"/>
            </a:xfrm>
            <a:custGeom>
              <a:avLst/>
              <a:gdLst/>
              <a:ahLst/>
              <a:cxnLst/>
              <a:rect r="r" b="b" t="t" l="l"/>
              <a:pathLst>
                <a:path h="63500" w="29972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084C6E"/>
            </a:solidFill>
          </p:spPr>
        </p:sp>
        <p:sp>
          <p:nvSpPr>
            <p:cNvPr name="Freeform 24" id="24"/>
            <p:cNvSpPr/>
            <p:nvPr/>
          </p:nvSpPr>
          <p:spPr>
            <a:xfrm flipH="false" flipV="false" rot="0">
              <a:off x="591820" y="88900"/>
              <a:ext cx="2508250" cy="33020"/>
            </a:xfrm>
            <a:custGeom>
              <a:avLst/>
              <a:gdLst/>
              <a:ahLst/>
              <a:cxnLst/>
              <a:rect r="r" b="b" t="t" l="l"/>
              <a:pathLst>
                <a:path h="33020" w="2508250">
                  <a:moveTo>
                    <a:pt x="2491740" y="33020"/>
                  </a:moveTo>
                  <a:lnTo>
                    <a:pt x="16510" y="33020"/>
                  </a:lnTo>
                  <a:cubicBezTo>
                    <a:pt x="7620" y="33020"/>
                    <a:pt x="0" y="25400"/>
                    <a:pt x="0" y="16510"/>
                  </a:cubicBezTo>
                  <a:lnTo>
                    <a:pt x="0" y="16510"/>
                  </a:lnTo>
                  <a:cubicBezTo>
                    <a:pt x="0" y="7620"/>
                    <a:pt x="7620" y="0"/>
                    <a:pt x="16510" y="0"/>
                  </a:cubicBezTo>
                  <a:lnTo>
                    <a:pt x="2491740" y="0"/>
                  </a:lnTo>
                  <a:cubicBezTo>
                    <a:pt x="2500630" y="0"/>
                    <a:pt x="2508250" y="7620"/>
                    <a:pt x="2508250" y="16510"/>
                  </a:cubicBezTo>
                  <a:lnTo>
                    <a:pt x="2508250" y="16510"/>
                  </a:lnTo>
                  <a:cubicBezTo>
                    <a:pt x="2506980" y="25400"/>
                    <a:pt x="2500630" y="33020"/>
                    <a:pt x="2491740" y="33020"/>
                  </a:cubicBezTo>
                  <a:close/>
                </a:path>
              </a:pathLst>
            </a:custGeom>
            <a:solidFill>
              <a:srgbClr val="084C6E"/>
            </a:solidFill>
          </p:spPr>
        </p:sp>
      </p:grpSp>
      <p:sp>
        <p:nvSpPr>
          <p:cNvPr name="Freeform 25" id="25"/>
          <p:cNvSpPr/>
          <p:nvPr/>
        </p:nvSpPr>
        <p:spPr>
          <a:xfrm flipH="false" flipV="false" rot="0">
            <a:off x="9216751" y="8354727"/>
            <a:ext cx="5815160" cy="465639"/>
          </a:xfrm>
          <a:custGeom>
            <a:avLst/>
            <a:gdLst/>
            <a:ahLst/>
            <a:cxnLst/>
            <a:rect r="r" b="b" t="t" l="l"/>
            <a:pathLst>
              <a:path h="465639" w="5815160">
                <a:moveTo>
                  <a:pt x="0" y="0"/>
                </a:moveTo>
                <a:lnTo>
                  <a:pt x="5815160" y="0"/>
                </a:lnTo>
                <a:lnTo>
                  <a:pt x="5815160" y="465639"/>
                </a:lnTo>
                <a:lnTo>
                  <a:pt x="0" y="465639"/>
                </a:lnTo>
                <a:lnTo>
                  <a:pt x="0" y="0"/>
                </a:lnTo>
                <a:close/>
              </a:path>
            </a:pathLst>
          </a:custGeom>
          <a:blipFill>
            <a:blip r:embed="rId4"/>
            <a:stretch>
              <a:fillRect l="0" t="-146648" r="0" b="0"/>
            </a:stretch>
          </a:blipFill>
        </p:spPr>
      </p:sp>
      <p:sp>
        <p:nvSpPr>
          <p:cNvPr name="TextBox 26" id="26"/>
          <p:cNvSpPr txBox="true"/>
          <p:nvPr/>
        </p:nvSpPr>
        <p:spPr>
          <a:xfrm rot="0">
            <a:off x="4441846" y="2919419"/>
            <a:ext cx="4500970" cy="5152712"/>
          </a:xfrm>
          <a:prstGeom prst="rect">
            <a:avLst/>
          </a:prstGeom>
        </p:spPr>
        <p:txBody>
          <a:bodyPr anchor="t" rtlCol="false" tIns="0" lIns="0" bIns="0" rIns="0">
            <a:spAutoFit/>
          </a:bodyPr>
          <a:lstStyle/>
          <a:p>
            <a:pPr marL="519224" indent="-259612" lvl="1">
              <a:lnSpc>
                <a:spcPts val="4088"/>
              </a:lnSpc>
              <a:buFont typeface="Arial"/>
              <a:buChar char="•"/>
            </a:pPr>
            <a:r>
              <a:rPr lang="en-US" sz="2404">
                <a:solidFill>
                  <a:srgbClr val="084C6E"/>
                </a:solidFill>
                <a:latin typeface="Times New Roman"/>
              </a:rPr>
              <a:t>INTRODUCTION</a:t>
            </a:r>
          </a:p>
          <a:p>
            <a:pPr marL="519224" indent="-259612" lvl="1">
              <a:lnSpc>
                <a:spcPts val="4088"/>
              </a:lnSpc>
              <a:buFont typeface="Arial"/>
              <a:buChar char="•"/>
            </a:pPr>
            <a:r>
              <a:rPr lang="en-US" sz="2404">
                <a:solidFill>
                  <a:srgbClr val="084C6E"/>
                </a:solidFill>
                <a:latin typeface="Times New Roman"/>
              </a:rPr>
              <a:t>OBJECTIVE</a:t>
            </a:r>
          </a:p>
          <a:p>
            <a:pPr marL="519224" indent="-259612" lvl="1">
              <a:lnSpc>
                <a:spcPts val="4088"/>
              </a:lnSpc>
              <a:buFont typeface="Arial"/>
              <a:buChar char="•"/>
            </a:pPr>
            <a:r>
              <a:rPr lang="en-US" sz="2404">
                <a:solidFill>
                  <a:srgbClr val="084C6E"/>
                </a:solidFill>
                <a:latin typeface="Times New Roman"/>
              </a:rPr>
              <a:t>WORKING PRINCIPLE</a:t>
            </a:r>
          </a:p>
          <a:p>
            <a:pPr marL="519224" indent="-259612" lvl="1">
              <a:lnSpc>
                <a:spcPts val="4088"/>
              </a:lnSpc>
              <a:buFont typeface="Arial"/>
              <a:buChar char="•"/>
            </a:pPr>
            <a:r>
              <a:rPr lang="en-US" sz="2404">
                <a:solidFill>
                  <a:srgbClr val="084C6E"/>
                </a:solidFill>
                <a:latin typeface="Times New Roman"/>
              </a:rPr>
              <a:t>COMPONENTS USED</a:t>
            </a:r>
          </a:p>
          <a:p>
            <a:pPr marL="519224" indent="-259612" lvl="1">
              <a:lnSpc>
                <a:spcPts val="4088"/>
              </a:lnSpc>
              <a:buFont typeface="Arial"/>
              <a:buChar char="•"/>
            </a:pPr>
            <a:r>
              <a:rPr lang="en-US" sz="2404">
                <a:solidFill>
                  <a:srgbClr val="084C6E"/>
                </a:solidFill>
                <a:latin typeface="Times New Roman"/>
              </a:rPr>
              <a:t>INTEGRATING COMPONENTS</a:t>
            </a:r>
          </a:p>
          <a:p>
            <a:pPr marL="519224" indent="-259612" lvl="1">
              <a:lnSpc>
                <a:spcPts val="4088"/>
              </a:lnSpc>
              <a:buFont typeface="Arial"/>
              <a:buChar char="•"/>
            </a:pPr>
            <a:r>
              <a:rPr lang="en-US" sz="2404">
                <a:solidFill>
                  <a:srgbClr val="084C6E"/>
                </a:solidFill>
                <a:latin typeface="Times New Roman"/>
              </a:rPr>
              <a:t>WORKING FLOW</a:t>
            </a:r>
          </a:p>
          <a:p>
            <a:pPr marL="519224" indent="-259612" lvl="1">
              <a:lnSpc>
                <a:spcPts val="4088"/>
              </a:lnSpc>
              <a:buFont typeface="Arial"/>
              <a:buChar char="•"/>
            </a:pPr>
            <a:r>
              <a:rPr lang="en-US" sz="2404">
                <a:solidFill>
                  <a:srgbClr val="084C6E"/>
                </a:solidFill>
                <a:latin typeface="Times New Roman"/>
              </a:rPr>
              <a:t>FUTURE SCOPE &amp; APPLICATIONS</a:t>
            </a:r>
          </a:p>
          <a:p>
            <a:pPr marL="519224" indent="-259612" lvl="1">
              <a:lnSpc>
                <a:spcPts val="4088"/>
              </a:lnSpc>
              <a:buFont typeface="Arial"/>
              <a:buChar char="•"/>
            </a:pPr>
            <a:r>
              <a:rPr lang="en-US" sz="2404">
                <a:solidFill>
                  <a:srgbClr val="084C6E"/>
                </a:solidFill>
                <a:latin typeface="Times New Roman"/>
              </a:rPr>
              <a:t>CONCLUSION</a:t>
            </a:r>
          </a:p>
        </p:txBody>
      </p:sp>
      <p:sp>
        <p:nvSpPr>
          <p:cNvPr name="TextBox 27" id="27"/>
          <p:cNvSpPr txBox="true"/>
          <p:nvPr/>
        </p:nvSpPr>
        <p:spPr>
          <a:xfrm rot="0">
            <a:off x="4441846" y="1949021"/>
            <a:ext cx="4180894" cy="828675"/>
          </a:xfrm>
          <a:prstGeom prst="rect">
            <a:avLst/>
          </a:prstGeom>
        </p:spPr>
        <p:txBody>
          <a:bodyPr anchor="t" rtlCol="false" tIns="0" lIns="0" bIns="0" rIns="0">
            <a:spAutoFit/>
          </a:bodyPr>
          <a:lstStyle/>
          <a:p>
            <a:pPr algn="ctr" marL="0" indent="0" lvl="0">
              <a:lnSpc>
                <a:spcPts val="5782"/>
              </a:lnSpc>
              <a:spcBef>
                <a:spcPct val="0"/>
              </a:spcBef>
            </a:pPr>
            <a:r>
              <a:rPr lang="en-US" sz="4818">
                <a:solidFill>
                  <a:srgbClr val="084C6E"/>
                </a:solidFill>
                <a:latin typeface="Times New Roman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9364664" y="0"/>
            <a:ext cx="7193261" cy="10287000"/>
            <a:chOff x="0" y="0"/>
            <a:chExt cx="9591014" cy="13716000"/>
          </a:xfrm>
        </p:grpSpPr>
        <p:pic>
          <p:nvPicPr>
            <p:cNvPr name="Picture 3" id="3"/>
            <p:cNvPicPr>
              <a:picLocks noChangeAspect="true"/>
            </p:cNvPicPr>
            <p:nvPr/>
          </p:nvPicPr>
          <p:blipFill>
            <a:blip r:embed="rId2"/>
            <a:srcRect l="15037" t="0" r="15037" b="0"/>
            <a:stretch>
              <a:fillRect/>
            </a:stretch>
          </p:blipFill>
          <p:spPr>
            <a:xfrm flipH="false" flipV="false">
              <a:off x="0" y="0"/>
              <a:ext cx="9591014" cy="13716000"/>
            </a:xfrm>
            <a:prstGeom prst="rect">
              <a:avLst/>
            </a:prstGeom>
          </p:spPr>
        </p:pic>
      </p:grpSp>
      <p:sp>
        <p:nvSpPr>
          <p:cNvPr name="Freeform 4" id="4"/>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407353" y="2313167"/>
            <a:ext cx="6242584" cy="952500"/>
          </a:xfrm>
          <a:prstGeom prst="rect">
            <a:avLst/>
          </a:prstGeom>
        </p:spPr>
        <p:txBody>
          <a:bodyPr anchor="t" rtlCol="false" tIns="0" lIns="0" bIns="0" rIns="0">
            <a:spAutoFit/>
          </a:bodyPr>
          <a:lstStyle/>
          <a:p>
            <a:pPr marL="0" indent="0" lvl="0">
              <a:lnSpc>
                <a:spcPts val="6661"/>
              </a:lnSpc>
              <a:spcBef>
                <a:spcPct val="0"/>
              </a:spcBef>
            </a:pPr>
            <a:r>
              <a:rPr lang="en-US" sz="5551">
                <a:solidFill>
                  <a:srgbClr val="084C6E"/>
                </a:solidFill>
                <a:latin typeface="Times New Roman Bold"/>
              </a:rPr>
              <a:t>INTRODUCTION</a:t>
            </a:r>
          </a:p>
        </p:txBody>
      </p:sp>
      <p:sp>
        <p:nvSpPr>
          <p:cNvPr name="TextBox 7" id="7"/>
          <p:cNvSpPr txBox="true"/>
          <p:nvPr/>
        </p:nvSpPr>
        <p:spPr>
          <a:xfrm rot="0">
            <a:off x="1407353" y="3390362"/>
            <a:ext cx="6877316" cy="5073337"/>
          </a:xfrm>
          <a:prstGeom prst="rect">
            <a:avLst/>
          </a:prstGeom>
        </p:spPr>
        <p:txBody>
          <a:bodyPr anchor="t" rtlCol="false" tIns="0" lIns="0" bIns="0" rIns="0">
            <a:spAutoFit/>
          </a:bodyPr>
          <a:lstStyle/>
          <a:p>
            <a:pPr algn="just">
              <a:lnSpc>
                <a:spcPts val="4428"/>
              </a:lnSpc>
            </a:pPr>
            <a:r>
              <a:rPr lang="en-US" sz="2604">
                <a:solidFill>
                  <a:srgbClr val="084C6E"/>
                </a:solidFill>
                <a:latin typeface="Times New Roman"/>
              </a:rPr>
              <a:t>Driving while fatigued poses a significant risk on the road, often leading to accidents with grave consequences. Recognizing this urgent need for safer driving conditions, we embarked on the development of an innovative project – the Antisleep Alarm for Drivers. Our aim was to create a system capable of detecting driver drowsiness and alerting them before potential mishaps occur.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CF">
                <a:alpha val="100000"/>
              </a:srgbClr>
            </a:gs>
            <a:gs pos="50000">
              <a:srgbClr val="FFFFFF">
                <a:alpha val="100000"/>
              </a:srgbClr>
            </a:gs>
            <a:gs pos="100000">
              <a:srgbClr val="84BFDD">
                <a:alpha val="100000"/>
              </a:srgbClr>
            </a:gs>
          </a:gsLst>
          <a:lin ang="2100000"/>
        </a:gradFill>
      </p:bgPr>
    </p:bg>
    <p:spTree>
      <p:nvGrpSpPr>
        <p:cNvPr id="1" name=""/>
        <p:cNvGrpSpPr/>
        <p:nvPr/>
      </p:nvGrpSpPr>
      <p:grpSpPr>
        <a:xfrm>
          <a:off x="0" y="0"/>
          <a:ext cx="0" cy="0"/>
          <a:chOff x="0" y="0"/>
          <a:chExt cx="0" cy="0"/>
        </a:xfrm>
      </p:grpSpPr>
      <p:grpSp>
        <p:nvGrpSpPr>
          <p:cNvPr name="Group 2" id="2"/>
          <p:cNvGrpSpPr/>
          <p:nvPr/>
        </p:nvGrpSpPr>
        <p:grpSpPr>
          <a:xfrm rot="0">
            <a:off x="15220428" y="1345966"/>
            <a:ext cx="1240428" cy="294111"/>
            <a:chOff x="0" y="0"/>
            <a:chExt cx="1653904" cy="392148"/>
          </a:xfrm>
        </p:grpSpPr>
        <p:grpSp>
          <p:nvGrpSpPr>
            <p:cNvPr name="Group 3" id="3"/>
            <p:cNvGrpSpPr/>
            <p:nvPr/>
          </p:nvGrpSpPr>
          <p:grpSpPr>
            <a:xfrm rot="0">
              <a:off x="1261756" y="0"/>
              <a:ext cx="392148" cy="39214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6" id="6"/>
            <p:cNvGrpSpPr/>
            <p:nvPr/>
          </p:nvGrpSpPr>
          <p:grpSpPr>
            <a:xfrm rot="0">
              <a:off x="633448"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0"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2" id="1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2313978" y="2338609"/>
            <a:ext cx="5943509" cy="724027"/>
          </a:xfrm>
          <a:custGeom>
            <a:avLst/>
            <a:gdLst/>
            <a:ahLst/>
            <a:cxnLst/>
            <a:rect r="r" b="b" t="t" l="l"/>
            <a:pathLst>
              <a:path h="724027" w="5943509">
                <a:moveTo>
                  <a:pt x="0" y="0"/>
                </a:moveTo>
                <a:lnTo>
                  <a:pt x="5943509" y="0"/>
                </a:lnTo>
                <a:lnTo>
                  <a:pt x="5943509" y="724027"/>
                </a:lnTo>
                <a:lnTo>
                  <a:pt x="0" y="724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475114" y="3395341"/>
            <a:ext cx="4088996" cy="3805559"/>
          </a:xfrm>
          <a:custGeom>
            <a:avLst/>
            <a:gdLst/>
            <a:ahLst/>
            <a:cxnLst/>
            <a:rect r="r" b="b" t="t" l="l"/>
            <a:pathLst>
              <a:path h="3805559" w="4088996">
                <a:moveTo>
                  <a:pt x="0" y="0"/>
                </a:moveTo>
                <a:lnTo>
                  <a:pt x="4088996" y="0"/>
                </a:lnTo>
                <a:lnTo>
                  <a:pt x="4088996" y="3805559"/>
                </a:lnTo>
                <a:lnTo>
                  <a:pt x="0" y="3805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090089" y="3650058"/>
            <a:ext cx="8143195" cy="4406009"/>
          </a:xfrm>
          <a:prstGeom prst="rect">
            <a:avLst/>
          </a:prstGeom>
        </p:spPr>
        <p:txBody>
          <a:bodyPr anchor="t" rtlCol="false" tIns="0" lIns="0" bIns="0" rIns="0">
            <a:spAutoFit/>
          </a:bodyPr>
          <a:lstStyle/>
          <a:p>
            <a:pPr algn="just">
              <a:lnSpc>
                <a:spcPts val="3899"/>
              </a:lnSpc>
              <a:spcBef>
                <a:spcPct val="0"/>
              </a:spcBef>
            </a:pPr>
            <a:r>
              <a:rPr lang="en-US" sz="2785">
                <a:solidFill>
                  <a:srgbClr val="084C6E"/>
                </a:solidFill>
                <a:latin typeface="Times New Roman"/>
              </a:rPr>
              <a:t>The primary objective of our project was to mitigate the risks associated with driver fatigue by implementing a proactive solution. We sought to develop a mechanism that could effectively detect signs of drowsiness in drivers and provide timely alerts to prevent accidents. Through the integration of advanced technologies and robust hardware components, we aimed to create a reliable system capable of enhancing road safety.</a:t>
            </a:r>
          </a:p>
        </p:txBody>
      </p:sp>
      <p:sp>
        <p:nvSpPr>
          <p:cNvPr name="TextBox 17" id="17"/>
          <p:cNvSpPr txBox="true"/>
          <p:nvPr/>
        </p:nvSpPr>
        <p:spPr>
          <a:xfrm rot="0">
            <a:off x="2629326" y="2326139"/>
            <a:ext cx="4782976" cy="625141"/>
          </a:xfrm>
          <a:prstGeom prst="rect">
            <a:avLst/>
          </a:prstGeom>
        </p:spPr>
        <p:txBody>
          <a:bodyPr anchor="t" rtlCol="false" tIns="0" lIns="0" bIns="0" rIns="0">
            <a:spAutoFit/>
          </a:bodyPr>
          <a:lstStyle/>
          <a:p>
            <a:pPr algn="ctr" marL="0" indent="0" lvl="0">
              <a:lnSpc>
                <a:spcPts val="4591"/>
              </a:lnSpc>
              <a:spcBef>
                <a:spcPct val="0"/>
              </a:spcBef>
            </a:pPr>
            <a:r>
              <a:rPr lang="en-US" sz="3303">
                <a:solidFill>
                  <a:srgbClr val="FFFFFF"/>
                </a:solidFill>
                <a:latin typeface="Times New Roman Bold"/>
              </a:rPr>
              <a:t>OBJECTIVE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CF">
                <a:alpha val="100000"/>
              </a:srgbClr>
            </a:gs>
            <a:gs pos="50000">
              <a:srgbClr val="FFFFFF">
                <a:alpha val="100000"/>
              </a:srgbClr>
            </a:gs>
            <a:gs pos="100000">
              <a:srgbClr val="84BFD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812756" y="4695779"/>
            <a:ext cx="2693125" cy="2051263"/>
          </a:xfrm>
          <a:custGeom>
            <a:avLst/>
            <a:gdLst/>
            <a:ahLst/>
            <a:cxnLst/>
            <a:rect r="r" b="b" t="t" l="l"/>
            <a:pathLst>
              <a:path h="2051263" w="2693125">
                <a:moveTo>
                  <a:pt x="0" y="0"/>
                </a:moveTo>
                <a:lnTo>
                  <a:pt x="2693125" y="0"/>
                </a:lnTo>
                <a:lnTo>
                  <a:pt x="2693125" y="2051264"/>
                </a:lnTo>
                <a:lnTo>
                  <a:pt x="0" y="20512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682489" y="6286408"/>
            <a:ext cx="1667966" cy="16679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6" id="6"/>
          <p:cNvGrpSpPr/>
          <p:nvPr/>
        </p:nvGrpSpPr>
        <p:grpSpPr>
          <a:xfrm rot="0">
            <a:off x="5682489" y="3204238"/>
            <a:ext cx="1667966" cy="16679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sp>
        <p:nvSpPr>
          <p:cNvPr name="Freeform 9" id="9"/>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987800" y="3509550"/>
            <a:ext cx="1057344" cy="1057344"/>
          </a:xfrm>
          <a:custGeom>
            <a:avLst/>
            <a:gdLst/>
            <a:ahLst/>
            <a:cxnLst/>
            <a:rect r="r" b="b" t="t" l="l"/>
            <a:pathLst>
              <a:path h="1057344" w="1057344">
                <a:moveTo>
                  <a:pt x="0" y="0"/>
                </a:moveTo>
                <a:lnTo>
                  <a:pt x="1057344" y="0"/>
                </a:lnTo>
                <a:lnTo>
                  <a:pt x="1057344" y="1057344"/>
                </a:lnTo>
                <a:lnTo>
                  <a:pt x="0" y="1057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020291" y="6460594"/>
            <a:ext cx="992363" cy="1305741"/>
          </a:xfrm>
          <a:custGeom>
            <a:avLst/>
            <a:gdLst/>
            <a:ahLst/>
            <a:cxnLst/>
            <a:rect r="r" b="b" t="t" l="l"/>
            <a:pathLst>
              <a:path h="1305741" w="992363">
                <a:moveTo>
                  <a:pt x="0" y="0"/>
                </a:moveTo>
                <a:lnTo>
                  <a:pt x="992363" y="0"/>
                </a:lnTo>
                <a:lnTo>
                  <a:pt x="992363" y="1305740"/>
                </a:lnTo>
                <a:lnTo>
                  <a:pt x="0" y="13057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28700" y="4926097"/>
            <a:ext cx="1590629" cy="1590629"/>
          </a:xfrm>
          <a:custGeom>
            <a:avLst/>
            <a:gdLst/>
            <a:ahLst/>
            <a:cxnLst/>
            <a:rect r="r" b="b" t="t" l="l"/>
            <a:pathLst>
              <a:path h="1590629" w="1590629">
                <a:moveTo>
                  <a:pt x="0" y="0"/>
                </a:moveTo>
                <a:lnTo>
                  <a:pt x="1590629" y="0"/>
                </a:lnTo>
                <a:lnTo>
                  <a:pt x="1590629" y="1590629"/>
                </a:lnTo>
                <a:lnTo>
                  <a:pt x="0" y="1590629"/>
                </a:lnTo>
                <a:lnTo>
                  <a:pt x="0" y="0"/>
                </a:lnTo>
                <a:close/>
              </a:path>
            </a:pathLst>
          </a:custGeom>
          <a:blipFill>
            <a:blip r:embed="rId10"/>
            <a:stretch>
              <a:fillRect l="0" t="0" r="0" b="0"/>
            </a:stretch>
          </a:blipFill>
        </p:spPr>
      </p:sp>
      <p:sp>
        <p:nvSpPr>
          <p:cNvPr name="TextBox 14" id="14"/>
          <p:cNvSpPr txBox="true"/>
          <p:nvPr/>
        </p:nvSpPr>
        <p:spPr>
          <a:xfrm rot="0">
            <a:off x="8424780" y="2547013"/>
            <a:ext cx="6020695" cy="657225"/>
          </a:xfrm>
          <a:prstGeom prst="rect">
            <a:avLst/>
          </a:prstGeom>
        </p:spPr>
        <p:txBody>
          <a:bodyPr anchor="t" rtlCol="false" tIns="0" lIns="0" bIns="0" rIns="0">
            <a:spAutoFit/>
          </a:bodyPr>
          <a:lstStyle/>
          <a:p>
            <a:pPr marL="0" indent="0" lvl="0">
              <a:lnSpc>
                <a:spcPts val="4502"/>
              </a:lnSpc>
              <a:spcBef>
                <a:spcPct val="0"/>
              </a:spcBef>
            </a:pPr>
            <a:r>
              <a:rPr lang="en-US" sz="3751">
                <a:solidFill>
                  <a:srgbClr val="084C6E"/>
                </a:solidFill>
                <a:latin typeface="Times New Roman Bold"/>
              </a:rPr>
              <a:t>WORKING PRINCIPLE</a:t>
            </a:r>
          </a:p>
        </p:txBody>
      </p:sp>
      <p:sp>
        <p:nvSpPr>
          <p:cNvPr name="TextBox 15" id="15"/>
          <p:cNvSpPr txBox="true"/>
          <p:nvPr/>
        </p:nvSpPr>
        <p:spPr>
          <a:xfrm rot="0">
            <a:off x="8424780" y="3423825"/>
            <a:ext cx="8222451" cy="4657650"/>
          </a:xfrm>
          <a:prstGeom prst="rect">
            <a:avLst/>
          </a:prstGeom>
        </p:spPr>
        <p:txBody>
          <a:bodyPr anchor="t" rtlCol="false" tIns="0" lIns="0" bIns="0" rIns="0">
            <a:spAutoFit/>
          </a:bodyPr>
          <a:lstStyle/>
          <a:p>
            <a:pPr algn="just">
              <a:lnSpc>
                <a:spcPts val="3306"/>
              </a:lnSpc>
            </a:pPr>
            <a:r>
              <a:rPr lang="en-US" sz="2504">
                <a:solidFill>
                  <a:srgbClr val="084C6E"/>
                </a:solidFill>
                <a:latin typeface="Times New Roman"/>
              </a:rPr>
              <a:t>The working principle of our Antisleep Alarm for Drivers project revolves around the seamless coordination of various components to detect and address driver drowsiness effectively. It begins with the IR Goggles detecting the blinking frequency of the driver, providing crucial input to the Arduino board. Once received, the Arduino initiates a timer and controls the LCD screen, which displays a welcome message and begins counting seconds. As the driver's drowsiness intensifies, indicated by prolonged intervals between blinks, the Arduino gradually increases the volume of the buzzer to alert the driver.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CF">
                <a:alpha val="100000"/>
              </a:srgbClr>
            </a:gs>
            <a:gs pos="50000">
              <a:srgbClr val="FFFFFF">
                <a:alpha val="100000"/>
              </a:srgbClr>
            </a:gs>
            <a:gs pos="100000">
              <a:srgbClr val="84BFDD">
                <a:alpha val="100000"/>
              </a:srgbClr>
            </a:gs>
          </a:gsLst>
          <a:lin ang="2100000"/>
        </a:gradFill>
      </p:bgPr>
    </p:bg>
    <p:spTree>
      <p:nvGrpSpPr>
        <p:cNvPr id="1" name=""/>
        <p:cNvGrpSpPr/>
        <p:nvPr/>
      </p:nvGrpSpPr>
      <p:grpSpPr>
        <a:xfrm>
          <a:off x="0" y="0"/>
          <a:ext cx="0" cy="0"/>
          <a:chOff x="0" y="0"/>
          <a:chExt cx="0" cy="0"/>
        </a:xfrm>
      </p:grpSpPr>
      <p:grpSp>
        <p:nvGrpSpPr>
          <p:cNvPr name="Group 2" id="2"/>
          <p:cNvGrpSpPr/>
          <p:nvPr/>
        </p:nvGrpSpPr>
        <p:grpSpPr>
          <a:xfrm rot="0">
            <a:off x="15220428" y="1345966"/>
            <a:ext cx="1240428" cy="294111"/>
            <a:chOff x="0" y="0"/>
            <a:chExt cx="1653904" cy="392148"/>
          </a:xfrm>
        </p:grpSpPr>
        <p:grpSp>
          <p:nvGrpSpPr>
            <p:cNvPr name="Group 3" id="3"/>
            <p:cNvGrpSpPr/>
            <p:nvPr/>
          </p:nvGrpSpPr>
          <p:grpSpPr>
            <a:xfrm rot="0">
              <a:off x="1261756" y="0"/>
              <a:ext cx="392148" cy="39214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6" id="6"/>
            <p:cNvGrpSpPr/>
            <p:nvPr/>
          </p:nvGrpSpPr>
          <p:grpSpPr>
            <a:xfrm rot="0">
              <a:off x="633448"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0"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2" id="1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256042" y="3073927"/>
            <a:ext cx="8143195" cy="4406009"/>
          </a:xfrm>
          <a:prstGeom prst="rect">
            <a:avLst/>
          </a:prstGeom>
        </p:spPr>
        <p:txBody>
          <a:bodyPr anchor="t" rtlCol="false" tIns="0" lIns="0" bIns="0" rIns="0">
            <a:spAutoFit/>
          </a:bodyPr>
          <a:lstStyle/>
          <a:p>
            <a:pPr algn="just">
              <a:lnSpc>
                <a:spcPts val="3899"/>
              </a:lnSpc>
              <a:spcBef>
                <a:spcPct val="0"/>
              </a:spcBef>
            </a:pPr>
            <a:r>
              <a:rPr lang="en-US" sz="2785">
                <a:solidFill>
                  <a:srgbClr val="084C6E"/>
                </a:solidFill>
                <a:latin typeface="Times New Roman"/>
              </a:rPr>
              <a:t>In the event of persistent drowsiness, surpassing a predefined threshold, the system automatically triggers the cessation of the vehicle's movement. This cohesive operation ensures that the driver is promptly notified of their drowsy state and prevents potential accidents by halting the vehicle's motion. Through this working principle, our project aims to safeguard lives on the road by proactively addressing the dangers posed by driver fatigue.</a:t>
            </a:r>
          </a:p>
        </p:txBody>
      </p:sp>
      <p:sp>
        <p:nvSpPr>
          <p:cNvPr name="Freeform 15" id="15"/>
          <p:cNvSpPr/>
          <p:nvPr/>
        </p:nvSpPr>
        <p:spPr>
          <a:xfrm flipH="false" flipV="false" rot="0">
            <a:off x="11368034" y="3086100"/>
            <a:ext cx="4472609" cy="4114800"/>
          </a:xfrm>
          <a:custGeom>
            <a:avLst/>
            <a:gdLst/>
            <a:ahLst/>
            <a:cxnLst/>
            <a:rect r="r" b="b" t="t" l="l"/>
            <a:pathLst>
              <a:path h="4114800" w="4472609">
                <a:moveTo>
                  <a:pt x="0" y="0"/>
                </a:moveTo>
                <a:lnTo>
                  <a:pt x="4472608" y="0"/>
                </a:lnTo>
                <a:lnTo>
                  <a:pt x="44726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78872" y="3289185"/>
            <a:ext cx="3949286" cy="607957"/>
            <a:chOff x="0" y="0"/>
            <a:chExt cx="1626782" cy="250428"/>
          </a:xfrm>
        </p:grpSpPr>
        <p:sp>
          <p:nvSpPr>
            <p:cNvPr name="Freeform 3" id="3"/>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114300"/>
              <a:ext cx="1626782" cy="364728"/>
            </a:xfrm>
            <a:prstGeom prst="rect">
              <a:avLst/>
            </a:prstGeom>
          </p:spPr>
          <p:txBody>
            <a:bodyPr anchor="ctr" rtlCol="false" tIns="0" lIns="0" bIns="0" rIns="0"/>
            <a:lstStyle/>
            <a:p>
              <a:pPr marL="0" indent="0" lvl="0">
                <a:lnSpc>
                  <a:spcPts val="3453"/>
                </a:lnSpc>
                <a:spcBef>
                  <a:spcPct val="0"/>
                </a:spcBef>
              </a:pPr>
              <a:r>
                <a:rPr lang="en-US" sz="2302" spc="142">
                  <a:solidFill>
                    <a:srgbClr val="084C6E"/>
                  </a:solidFill>
                  <a:latin typeface="Times New Roman Bold"/>
                </a:rPr>
                <a:t>        ARDUINO UNO</a:t>
              </a:r>
            </a:p>
          </p:txBody>
        </p:sp>
      </p:grpSp>
      <p:grpSp>
        <p:nvGrpSpPr>
          <p:cNvPr name="Group 5" id="5"/>
          <p:cNvGrpSpPr/>
          <p:nvPr/>
        </p:nvGrpSpPr>
        <p:grpSpPr>
          <a:xfrm rot="0">
            <a:off x="7169357" y="3289185"/>
            <a:ext cx="3949286" cy="607957"/>
            <a:chOff x="0" y="0"/>
            <a:chExt cx="1626782" cy="250428"/>
          </a:xfrm>
        </p:grpSpPr>
        <p:sp>
          <p:nvSpPr>
            <p:cNvPr name="Freeform 6" id="6"/>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7" id="7"/>
            <p:cNvSpPr txBox="true"/>
            <p:nvPr/>
          </p:nvSpPr>
          <p:spPr>
            <a:xfrm>
              <a:off x="0" y="-123825"/>
              <a:ext cx="1626782"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IR GOGGLES</a:t>
              </a:r>
            </a:p>
          </p:txBody>
        </p:sp>
      </p:grpSp>
      <p:grpSp>
        <p:nvGrpSpPr>
          <p:cNvPr name="Group 8" id="8"/>
          <p:cNvGrpSpPr/>
          <p:nvPr/>
        </p:nvGrpSpPr>
        <p:grpSpPr>
          <a:xfrm rot="0">
            <a:off x="13327239" y="3289185"/>
            <a:ext cx="3252284" cy="607957"/>
            <a:chOff x="0" y="0"/>
            <a:chExt cx="1339674" cy="250428"/>
          </a:xfrm>
        </p:grpSpPr>
        <p:sp>
          <p:nvSpPr>
            <p:cNvPr name="Freeform 9" id="9"/>
            <p:cNvSpPr/>
            <p:nvPr/>
          </p:nvSpPr>
          <p:spPr>
            <a:xfrm flipH="false" flipV="false" rot="0">
              <a:off x="0" y="0"/>
              <a:ext cx="1339674" cy="250428"/>
            </a:xfrm>
            <a:custGeom>
              <a:avLst/>
              <a:gdLst/>
              <a:ahLst/>
              <a:cxnLst/>
              <a:rect r="r" b="b" t="t" l="l"/>
              <a:pathLst>
                <a:path h="250428" w="1339674">
                  <a:moveTo>
                    <a:pt x="125214" y="0"/>
                  </a:moveTo>
                  <a:lnTo>
                    <a:pt x="1214460" y="0"/>
                  </a:lnTo>
                  <a:cubicBezTo>
                    <a:pt x="1247669" y="0"/>
                    <a:pt x="1279518" y="13192"/>
                    <a:pt x="1303000" y="36674"/>
                  </a:cubicBezTo>
                  <a:cubicBezTo>
                    <a:pt x="1326482" y="60157"/>
                    <a:pt x="1339674" y="92005"/>
                    <a:pt x="1339674" y="125214"/>
                  </a:cubicBezTo>
                  <a:lnTo>
                    <a:pt x="1339674" y="125214"/>
                  </a:lnTo>
                  <a:cubicBezTo>
                    <a:pt x="1339674" y="194368"/>
                    <a:pt x="1283614" y="250428"/>
                    <a:pt x="1214460" y="250428"/>
                  </a:cubicBezTo>
                  <a:lnTo>
                    <a:pt x="125214" y="250428"/>
                  </a:lnTo>
                  <a:cubicBezTo>
                    <a:pt x="92005" y="250428"/>
                    <a:pt x="60157" y="237236"/>
                    <a:pt x="36674" y="213754"/>
                  </a:cubicBezTo>
                  <a:cubicBezTo>
                    <a:pt x="13192" y="190272"/>
                    <a:pt x="0" y="158423"/>
                    <a:pt x="0" y="125214"/>
                  </a:cubicBezTo>
                  <a:lnTo>
                    <a:pt x="0" y="125214"/>
                  </a:lnTo>
                  <a:cubicBezTo>
                    <a:pt x="0" y="92005"/>
                    <a:pt x="13192" y="60157"/>
                    <a:pt x="36674" y="36674"/>
                  </a:cubicBezTo>
                  <a:cubicBezTo>
                    <a:pt x="60157" y="13192"/>
                    <a:pt x="92005" y="0"/>
                    <a:pt x="125214"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10" id="10"/>
            <p:cNvSpPr txBox="true"/>
            <p:nvPr/>
          </p:nvSpPr>
          <p:spPr>
            <a:xfrm>
              <a:off x="0" y="-123825"/>
              <a:ext cx="1339674"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LCD SCREEN</a:t>
              </a:r>
            </a:p>
          </p:txBody>
        </p:sp>
      </p:grpSp>
      <p:sp>
        <p:nvSpPr>
          <p:cNvPr name="Freeform 11" id="11"/>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772820" y="4242127"/>
            <a:ext cx="5246370" cy="524637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4"/>
              <a:stretch>
                <a:fillRect l="-12500" t="0" r="-12500" b="0"/>
              </a:stretch>
            </a:blipFill>
          </p:spPr>
        </p:sp>
      </p:grpSp>
      <p:grpSp>
        <p:nvGrpSpPr>
          <p:cNvPr name="Group 15" id="15"/>
          <p:cNvGrpSpPr/>
          <p:nvPr/>
        </p:nvGrpSpPr>
        <p:grpSpPr>
          <a:xfrm rot="0">
            <a:off x="6551508" y="4242127"/>
            <a:ext cx="5246370" cy="52463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5"/>
              <a:stretch>
                <a:fillRect l="0" t="0" r="0" b="0"/>
              </a:stretch>
            </a:blipFill>
          </p:spPr>
        </p:sp>
      </p:grpSp>
      <p:grpSp>
        <p:nvGrpSpPr>
          <p:cNvPr name="Group 17" id="17"/>
          <p:cNvGrpSpPr/>
          <p:nvPr/>
        </p:nvGrpSpPr>
        <p:grpSpPr>
          <a:xfrm rot="0">
            <a:off x="12330196" y="4242127"/>
            <a:ext cx="5246370" cy="52463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6"/>
              <a:stretch>
                <a:fillRect l="-5492" t="0" r="-5492" b="0"/>
              </a:stretch>
            </a:blipFill>
          </p:spPr>
        </p:sp>
      </p:grpSp>
      <p:sp>
        <p:nvSpPr>
          <p:cNvPr name="TextBox 19" id="19"/>
          <p:cNvSpPr txBox="true"/>
          <p:nvPr/>
        </p:nvSpPr>
        <p:spPr>
          <a:xfrm rot="0">
            <a:off x="5372733" y="1231666"/>
            <a:ext cx="7542534" cy="952500"/>
          </a:xfrm>
          <a:prstGeom prst="rect">
            <a:avLst/>
          </a:prstGeom>
        </p:spPr>
        <p:txBody>
          <a:bodyPr anchor="t" rtlCol="false" tIns="0" lIns="0" bIns="0" rIns="0">
            <a:spAutoFit/>
          </a:bodyPr>
          <a:lstStyle/>
          <a:p>
            <a:pPr algn="ctr" marL="0" indent="0" lvl="0">
              <a:lnSpc>
                <a:spcPts val="6661"/>
              </a:lnSpc>
              <a:spcBef>
                <a:spcPct val="0"/>
              </a:spcBef>
            </a:pPr>
            <a:r>
              <a:rPr lang="en-US" sz="5551">
                <a:solidFill>
                  <a:srgbClr val="084C6E"/>
                </a:solidFill>
                <a:latin typeface="Times New Roman Bold"/>
              </a:rPr>
              <a:t>COMPONENTS USED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906762" y="2724945"/>
            <a:ext cx="3949286" cy="607957"/>
            <a:chOff x="0" y="0"/>
            <a:chExt cx="1626782" cy="250428"/>
          </a:xfrm>
        </p:grpSpPr>
        <p:sp>
          <p:nvSpPr>
            <p:cNvPr name="Freeform 3" id="3"/>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123825"/>
              <a:ext cx="1626782"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MINI BUZZER</a:t>
              </a:r>
            </a:p>
          </p:txBody>
        </p:sp>
      </p:grpSp>
      <p:sp>
        <p:nvSpPr>
          <p:cNvPr name="Freeform 5" id="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657057" y="3697998"/>
            <a:ext cx="4647838" cy="464783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38311" y="0"/>
                  </a:moveTo>
                  <a:lnTo>
                    <a:pt x="774489" y="0"/>
                  </a:lnTo>
                  <a:cubicBezTo>
                    <a:pt x="795648" y="0"/>
                    <a:pt x="812800" y="17153"/>
                    <a:pt x="812800" y="38311"/>
                  </a:cubicBezTo>
                  <a:lnTo>
                    <a:pt x="812800" y="774489"/>
                  </a:lnTo>
                  <a:cubicBezTo>
                    <a:pt x="812800" y="795648"/>
                    <a:pt x="795648" y="812800"/>
                    <a:pt x="774489" y="812800"/>
                  </a:cubicBezTo>
                  <a:lnTo>
                    <a:pt x="38311" y="812800"/>
                  </a:lnTo>
                  <a:cubicBezTo>
                    <a:pt x="17153" y="812800"/>
                    <a:pt x="0" y="795648"/>
                    <a:pt x="0" y="774489"/>
                  </a:cubicBezTo>
                  <a:lnTo>
                    <a:pt x="0" y="38311"/>
                  </a:lnTo>
                  <a:cubicBezTo>
                    <a:pt x="0" y="17153"/>
                    <a:pt x="17153" y="0"/>
                    <a:pt x="38311" y="0"/>
                  </a:cubicBezTo>
                  <a:close/>
                </a:path>
              </a:pathLst>
            </a:custGeom>
            <a:blipFill>
              <a:blip r:embed="rId4"/>
              <a:stretch>
                <a:fillRect l="-11666" t="0" r="-11666" b="0"/>
              </a:stretch>
            </a:blipFill>
          </p:spPr>
        </p:sp>
      </p:grpSp>
      <p:grpSp>
        <p:nvGrpSpPr>
          <p:cNvPr name="Group 9" id="9"/>
          <p:cNvGrpSpPr/>
          <p:nvPr/>
        </p:nvGrpSpPr>
        <p:grpSpPr>
          <a:xfrm rot="0">
            <a:off x="15227224" y="1345966"/>
            <a:ext cx="1240428" cy="294111"/>
            <a:chOff x="0" y="0"/>
            <a:chExt cx="1653904" cy="392148"/>
          </a:xfrm>
        </p:grpSpPr>
        <p:grpSp>
          <p:nvGrpSpPr>
            <p:cNvPr name="Group 10" id="10"/>
            <p:cNvGrpSpPr/>
            <p:nvPr/>
          </p:nvGrpSpPr>
          <p:grpSpPr>
            <a:xfrm rot="0">
              <a:off x="1261756" y="0"/>
              <a:ext cx="392148" cy="39214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3" id="13"/>
            <p:cNvGrpSpPr/>
            <p:nvPr/>
          </p:nvGrpSpPr>
          <p:grpSpPr>
            <a:xfrm rot="0">
              <a:off x="633448" y="0"/>
              <a:ext cx="392148" cy="39214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6" id="16"/>
            <p:cNvGrpSpPr/>
            <p:nvPr/>
          </p:nvGrpSpPr>
          <p:grpSpPr>
            <a:xfrm rot="0">
              <a:off x="0" y="0"/>
              <a:ext cx="392148" cy="39214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grpSp>
        <p:nvGrpSpPr>
          <p:cNvPr name="Group 19" id="19"/>
          <p:cNvGrpSpPr/>
          <p:nvPr/>
        </p:nvGrpSpPr>
        <p:grpSpPr>
          <a:xfrm rot="0">
            <a:off x="6845362" y="2724945"/>
            <a:ext cx="4398134" cy="607957"/>
            <a:chOff x="0" y="0"/>
            <a:chExt cx="1811670" cy="250428"/>
          </a:xfrm>
        </p:grpSpPr>
        <p:sp>
          <p:nvSpPr>
            <p:cNvPr name="Freeform 20" id="20"/>
            <p:cNvSpPr/>
            <p:nvPr/>
          </p:nvSpPr>
          <p:spPr>
            <a:xfrm flipH="false" flipV="false" rot="0">
              <a:off x="0" y="0"/>
              <a:ext cx="1811670" cy="250428"/>
            </a:xfrm>
            <a:custGeom>
              <a:avLst/>
              <a:gdLst/>
              <a:ahLst/>
              <a:cxnLst/>
              <a:rect r="r" b="b" t="t" l="l"/>
              <a:pathLst>
                <a:path h="250428" w="1811670">
                  <a:moveTo>
                    <a:pt x="110897" y="0"/>
                  </a:moveTo>
                  <a:lnTo>
                    <a:pt x="1700773" y="0"/>
                  </a:lnTo>
                  <a:cubicBezTo>
                    <a:pt x="1762020" y="0"/>
                    <a:pt x="1811670" y="49650"/>
                    <a:pt x="1811670" y="110897"/>
                  </a:cubicBezTo>
                  <a:lnTo>
                    <a:pt x="1811670" y="139531"/>
                  </a:lnTo>
                  <a:cubicBezTo>
                    <a:pt x="1811670" y="200778"/>
                    <a:pt x="1762020" y="250428"/>
                    <a:pt x="1700773" y="250428"/>
                  </a:cubicBezTo>
                  <a:lnTo>
                    <a:pt x="110897" y="250428"/>
                  </a:lnTo>
                  <a:cubicBezTo>
                    <a:pt x="49650" y="250428"/>
                    <a:pt x="0" y="200778"/>
                    <a:pt x="0" y="139531"/>
                  </a:cubicBezTo>
                  <a:lnTo>
                    <a:pt x="0" y="110897"/>
                  </a:lnTo>
                  <a:cubicBezTo>
                    <a:pt x="0" y="49650"/>
                    <a:pt x="49650" y="0"/>
                    <a:pt x="110897"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21" id="21"/>
            <p:cNvSpPr txBox="true"/>
            <p:nvPr/>
          </p:nvSpPr>
          <p:spPr>
            <a:xfrm>
              <a:off x="0" y="-123825"/>
              <a:ext cx="1811670"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MOTOR AND WHEEL</a:t>
              </a:r>
            </a:p>
          </p:txBody>
        </p:sp>
      </p:grpSp>
      <p:grpSp>
        <p:nvGrpSpPr>
          <p:cNvPr name="Group 22" id="22"/>
          <p:cNvGrpSpPr/>
          <p:nvPr/>
        </p:nvGrpSpPr>
        <p:grpSpPr>
          <a:xfrm rot="0">
            <a:off x="6988399" y="3904495"/>
            <a:ext cx="4311202" cy="431120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1303" y="0"/>
                  </a:moveTo>
                  <a:lnTo>
                    <a:pt x="771497" y="0"/>
                  </a:lnTo>
                  <a:cubicBezTo>
                    <a:pt x="782451" y="0"/>
                    <a:pt x="792957" y="4352"/>
                    <a:pt x="800703" y="12097"/>
                  </a:cubicBezTo>
                  <a:cubicBezTo>
                    <a:pt x="808448" y="19843"/>
                    <a:pt x="812800" y="30349"/>
                    <a:pt x="812800" y="41303"/>
                  </a:cubicBezTo>
                  <a:lnTo>
                    <a:pt x="812800" y="771497"/>
                  </a:lnTo>
                  <a:cubicBezTo>
                    <a:pt x="812800" y="782451"/>
                    <a:pt x="808448" y="792957"/>
                    <a:pt x="800703" y="800703"/>
                  </a:cubicBezTo>
                  <a:cubicBezTo>
                    <a:pt x="792957" y="808448"/>
                    <a:pt x="782451" y="812800"/>
                    <a:pt x="771497" y="812800"/>
                  </a:cubicBezTo>
                  <a:lnTo>
                    <a:pt x="41303" y="812800"/>
                  </a:lnTo>
                  <a:cubicBezTo>
                    <a:pt x="30349" y="812800"/>
                    <a:pt x="19843" y="808448"/>
                    <a:pt x="12097" y="800703"/>
                  </a:cubicBezTo>
                  <a:cubicBezTo>
                    <a:pt x="4352" y="792957"/>
                    <a:pt x="0" y="782451"/>
                    <a:pt x="0" y="771497"/>
                  </a:cubicBezTo>
                  <a:lnTo>
                    <a:pt x="0" y="41303"/>
                  </a:lnTo>
                  <a:cubicBezTo>
                    <a:pt x="0" y="30349"/>
                    <a:pt x="4352" y="19843"/>
                    <a:pt x="12097" y="12097"/>
                  </a:cubicBezTo>
                  <a:cubicBezTo>
                    <a:pt x="19843" y="4352"/>
                    <a:pt x="30349" y="0"/>
                    <a:pt x="41303" y="0"/>
                  </a:cubicBezTo>
                  <a:close/>
                </a:path>
              </a:pathLst>
            </a:custGeom>
            <a:blipFill>
              <a:blip r:embed="rId5"/>
              <a:stretch>
                <a:fillRect l="-12044" t="0" r="-12044" b="0"/>
              </a:stretch>
            </a:blipFill>
          </p:spPr>
        </p:sp>
      </p:grpSp>
      <p:grpSp>
        <p:nvGrpSpPr>
          <p:cNvPr name="Group 24" id="24"/>
          <p:cNvGrpSpPr/>
          <p:nvPr/>
        </p:nvGrpSpPr>
        <p:grpSpPr>
          <a:xfrm rot="0">
            <a:off x="12232809" y="2724945"/>
            <a:ext cx="3949286" cy="607957"/>
            <a:chOff x="0" y="0"/>
            <a:chExt cx="1626782" cy="250428"/>
          </a:xfrm>
        </p:grpSpPr>
        <p:sp>
          <p:nvSpPr>
            <p:cNvPr name="Freeform 25" id="25"/>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26" id="26"/>
            <p:cNvSpPr txBox="true"/>
            <p:nvPr/>
          </p:nvSpPr>
          <p:spPr>
            <a:xfrm>
              <a:off x="0" y="-123825"/>
              <a:ext cx="1626782"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JUMPER WIRES</a:t>
              </a:r>
            </a:p>
          </p:txBody>
        </p:sp>
      </p:grpSp>
      <p:grpSp>
        <p:nvGrpSpPr>
          <p:cNvPr name="Group 27" id="27"/>
          <p:cNvGrpSpPr/>
          <p:nvPr/>
        </p:nvGrpSpPr>
        <p:grpSpPr>
          <a:xfrm rot="0">
            <a:off x="12090030" y="3904495"/>
            <a:ext cx="4234843" cy="423484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2047" y="0"/>
                  </a:moveTo>
                  <a:lnTo>
                    <a:pt x="770753" y="0"/>
                  </a:lnTo>
                  <a:cubicBezTo>
                    <a:pt x="793975" y="0"/>
                    <a:pt x="812800" y="18825"/>
                    <a:pt x="812800" y="42047"/>
                  </a:cubicBezTo>
                  <a:lnTo>
                    <a:pt x="812800" y="770753"/>
                  </a:lnTo>
                  <a:cubicBezTo>
                    <a:pt x="812800" y="793975"/>
                    <a:pt x="793975" y="812800"/>
                    <a:pt x="770753" y="812800"/>
                  </a:cubicBezTo>
                  <a:lnTo>
                    <a:pt x="42047" y="812800"/>
                  </a:lnTo>
                  <a:cubicBezTo>
                    <a:pt x="18825" y="812800"/>
                    <a:pt x="0" y="793975"/>
                    <a:pt x="0" y="770753"/>
                  </a:cubicBezTo>
                  <a:lnTo>
                    <a:pt x="0" y="42047"/>
                  </a:lnTo>
                  <a:cubicBezTo>
                    <a:pt x="0" y="18825"/>
                    <a:pt x="18825" y="0"/>
                    <a:pt x="42047" y="0"/>
                  </a:cubicBezTo>
                  <a:close/>
                </a:path>
              </a:pathLst>
            </a:custGeom>
            <a:blipFill>
              <a:blip r:embed="rId6"/>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84BFDD">
                <a:alpha val="100000"/>
              </a:srgbClr>
            </a:gs>
            <a:gs pos="100000">
              <a:srgbClr val="84BFD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353468" y="8569401"/>
            <a:ext cx="7151780" cy="572667"/>
          </a:xfrm>
          <a:custGeom>
            <a:avLst/>
            <a:gdLst/>
            <a:ahLst/>
            <a:cxnLst/>
            <a:rect r="r" b="b" t="t" l="l"/>
            <a:pathLst>
              <a:path h="572667" w="7151780">
                <a:moveTo>
                  <a:pt x="0" y="0"/>
                </a:moveTo>
                <a:lnTo>
                  <a:pt x="7151780" y="0"/>
                </a:lnTo>
                <a:lnTo>
                  <a:pt x="7151780" y="572667"/>
                </a:lnTo>
                <a:lnTo>
                  <a:pt x="0" y="572667"/>
                </a:lnTo>
                <a:lnTo>
                  <a:pt x="0" y="0"/>
                </a:lnTo>
                <a:close/>
              </a:path>
            </a:pathLst>
          </a:custGeom>
          <a:blipFill>
            <a:blip r:embed="rId2"/>
            <a:stretch>
              <a:fillRect l="0" t="-146648" r="0" b="0"/>
            </a:stretch>
          </a:blipFill>
        </p:spPr>
      </p:sp>
      <p:grpSp>
        <p:nvGrpSpPr>
          <p:cNvPr name="Group 3" id="3"/>
          <p:cNvGrpSpPr/>
          <p:nvPr/>
        </p:nvGrpSpPr>
        <p:grpSpPr>
          <a:xfrm rot="0">
            <a:off x="2071782" y="1431265"/>
            <a:ext cx="12130364" cy="7424469"/>
            <a:chOff x="0" y="0"/>
            <a:chExt cx="3194828" cy="1955416"/>
          </a:xfrm>
        </p:grpSpPr>
        <p:sp>
          <p:nvSpPr>
            <p:cNvPr name="Freeform 4" id="4"/>
            <p:cNvSpPr/>
            <p:nvPr/>
          </p:nvSpPr>
          <p:spPr>
            <a:xfrm flipH="false" flipV="false" rot="0">
              <a:off x="0" y="0"/>
              <a:ext cx="3194828" cy="1955416"/>
            </a:xfrm>
            <a:custGeom>
              <a:avLst/>
              <a:gdLst/>
              <a:ahLst/>
              <a:cxnLst/>
              <a:rect r="r" b="b" t="t" l="l"/>
              <a:pathLst>
                <a:path h="1955416" w="3194828">
                  <a:moveTo>
                    <a:pt x="13403" y="0"/>
                  </a:moveTo>
                  <a:lnTo>
                    <a:pt x="3181426" y="0"/>
                  </a:lnTo>
                  <a:cubicBezTo>
                    <a:pt x="3184980" y="0"/>
                    <a:pt x="3188389" y="1412"/>
                    <a:pt x="3190903" y="3926"/>
                  </a:cubicBezTo>
                  <a:cubicBezTo>
                    <a:pt x="3193416" y="6439"/>
                    <a:pt x="3194828" y="9848"/>
                    <a:pt x="3194828" y="13403"/>
                  </a:cubicBezTo>
                  <a:lnTo>
                    <a:pt x="3194828" y="1942013"/>
                  </a:lnTo>
                  <a:cubicBezTo>
                    <a:pt x="3194828" y="1945568"/>
                    <a:pt x="3193416" y="1948977"/>
                    <a:pt x="3190903" y="1951490"/>
                  </a:cubicBezTo>
                  <a:cubicBezTo>
                    <a:pt x="3188389" y="1954004"/>
                    <a:pt x="3184980" y="1955416"/>
                    <a:pt x="3181426" y="1955416"/>
                  </a:cubicBezTo>
                  <a:lnTo>
                    <a:pt x="13403" y="1955416"/>
                  </a:lnTo>
                  <a:cubicBezTo>
                    <a:pt x="9848" y="1955416"/>
                    <a:pt x="6439" y="1954004"/>
                    <a:pt x="3926" y="1951490"/>
                  </a:cubicBezTo>
                  <a:cubicBezTo>
                    <a:pt x="1412" y="1948977"/>
                    <a:pt x="0" y="1945568"/>
                    <a:pt x="0" y="1942013"/>
                  </a:cubicBezTo>
                  <a:lnTo>
                    <a:pt x="0" y="13403"/>
                  </a:lnTo>
                  <a:cubicBezTo>
                    <a:pt x="0" y="9848"/>
                    <a:pt x="1412" y="6439"/>
                    <a:pt x="3926" y="3926"/>
                  </a:cubicBezTo>
                  <a:cubicBezTo>
                    <a:pt x="6439" y="1412"/>
                    <a:pt x="9848" y="0"/>
                    <a:pt x="13403"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5" id="5"/>
            <p:cNvSpPr txBox="true"/>
            <p:nvPr/>
          </p:nvSpPr>
          <p:spPr>
            <a:xfrm>
              <a:off x="0" y="-28575"/>
              <a:ext cx="3194828" cy="1983991"/>
            </a:xfrm>
            <a:prstGeom prst="rect">
              <a:avLst/>
            </a:prstGeom>
          </p:spPr>
          <p:txBody>
            <a:bodyPr anchor="ctr" rtlCol="false" tIns="50800" lIns="50800" bIns="50800" rIns="50800"/>
            <a:lstStyle/>
            <a:p>
              <a:pPr algn="ctr">
                <a:lnSpc>
                  <a:spcPts val="2590"/>
                </a:lnSpc>
              </a:pPr>
            </a:p>
          </p:txBody>
        </p:sp>
      </p:grpSp>
      <p:grpSp>
        <p:nvGrpSpPr>
          <p:cNvPr name="Group 6" id="6"/>
          <p:cNvGrpSpPr/>
          <p:nvPr/>
        </p:nvGrpSpPr>
        <p:grpSpPr>
          <a:xfrm rot="0">
            <a:off x="12421383" y="1897960"/>
            <a:ext cx="1240428" cy="294111"/>
            <a:chOff x="0" y="0"/>
            <a:chExt cx="1653904" cy="392148"/>
          </a:xfrm>
        </p:grpSpPr>
        <p:grpSp>
          <p:nvGrpSpPr>
            <p:cNvPr name="Group 7" id="7"/>
            <p:cNvGrpSpPr/>
            <p:nvPr/>
          </p:nvGrpSpPr>
          <p:grpSpPr>
            <a:xfrm rot="0">
              <a:off x="1261756" y="0"/>
              <a:ext cx="392148" cy="39214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0" id="10"/>
            <p:cNvGrpSpPr/>
            <p:nvPr/>
          </p:nvGrpSpPr>
          <p:grpSpPr>
            <a:xfrm rot="0">
              <a:off x="633448" y="0"/>
              <a:ext cx="392148" cy="39214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3" id="13"/>
            <p:cNvGrpSpPr/>
            <p:nvPr/>
          </p:nvGrpSpPr>
          <p:grpSpPr>
            <a:xfrm rot="0">
              <a:off x="0" y="0"/>
              <a:ext cx="392148" cy="39214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6" id="16"/>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1761407" y="8390095"/>
            <a:ext cx="5815160" cy="465639"/>
          </a:xfrm>
          <a:custGeom>
            <a:avLst/>
            <a:gdLst/>
            <a:ahLst/>
            <a:cxnLst/>
            <a:rect r="r" b="b" t="t" l="l"/>
            <a:pathLst>
              <a:path h="465639" w="5815160">
                <a:moveTo>
                  <a:pt x="0" y="0"/>
                </a:moveTo>
                <a:lnTo>
                  <a:pt x="5815159" y="0"/>
                </a:lnTo>
                <a:lnTo>
                  <a:pt x="5815159" y="465640"/>
                </a:lnTo>
                <a:lnTo>
                  <a:pt x="0" y="465640"/>
                </a:lnTo>
                <a:lnTo>
                  <a:pt x="0" y="0"/>
                </a:lnTo>
                <a:close/>
              </a:path>
            </a:pathLst>
          </a:custGeom>
          <a:blipFill>
            <a:blip r:embed="rId2"/>
            <a:stretch>
              <a:fillRect l="0" t="-146648" r="0" b="0"/>
            </a:stretch>
          </a:blipFill>
        </p:spPr>
      </p:sp>
      <p:sp>
        <p:nvSpPr>
          <p:cNvPr name="TextBox 19" id="19"/>
          <p:cNvSpPr txBox="true"/>
          <p:nvPr/>
        </p:nvSpPr>
        <p:spPr>
          <a:xfrm rot="0">
            <a:off x="3474249" y="3325845"/>
            <a:ext cx="8456343" cy="4702000"/>
          </a:xfrm>
          <a:prstGeom prst="rect">
            <a:avLst/>
          </a:prstGeom>
        </p:spPr>
        <p:txBody>
          <a:bodyPr anchor="t" rtlCol="false" tIns="0" lIns="0" bIns="0" rIns="0">
            <a:spAutoFit/>
          </a:bodyPr>
          <a:lstStyle/>
          <a:p>
            <a:pPr algn="just">
              <a:lnSpc>
                <a:spcPts val="3707"/>
              </a:lnSpc>
            </a:pPr>
            <a:r>
              <a:rPr lang="en-US" sz="2504">
                <a:solidFill>
                  <a:srgbClr val="084C6E"/>
                </a:solidFill>
                <a:latin typeface="Times New Roman"/>
              </a:rPr>
              <a:t>The successful implementation of our project relied on seamless integration of various components. We meticulously connected the IR Goggles to the Arduino board, enabling the detection of blinking frequency as a measure of drowsiness. The Arduino controlled the LCD screen for displaying messages and countdowns, while also managing the buzzer for audible alerts. Additionally, the motor and wheel were intricately linked to simulate vehicle movement, ensuring all components functioned harmoniously to achieve our project's objectives.</a:t>
            </a:r>
          </a:p>
        </p:txBody>
      </p:sp>
      <p:sp>
        <p:nvSpPr>
          <p:cNvPr name="Freeform 20" id="20"/>
          <p:cNvSpPr/>
          <p:nvPr/>
        </p:nvSpPr>
        <p:spPr>
          <a:xfrm flipH="false" flipV="false" rot="0">
            <a:off x="12376878" y="3449670"/>
            <a:ext cx="4565156" cy="4114800"/>
          </a:xfrm>
          <a:custGeom>
            <a:avLst/>
            <a:gdLst/>
            <a:ahLst/>
            <a:cxnLst/>
            <a:rect r="r" b="b" t="t" l="l"/>
            <a:pathLst>
              <a:path h="4114800" w="4565156">
                <a:moveTo>
                  <a:pt x="0" y="0"/>
                </a:moveTo>
                <a:lnTo>
                  <a:pt x="4565156" y="0"/>
                </a:lnTo>
                <a:lnTo>
                  <a:pt x="456515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3474249" y="2382570"/>
            <a:ext cx="8030999" cy="704850"/>
          </a:xfrm>
          <a:prstGeom prst="rect">
            <a:avLst/>
          </a:prstGeom>
        </p:spPr>
        <p:txBody>
          <a:bodyPr anchor="t" rtlCol="false" tIns="0" lIns="0" bIns="0" rIns="0">
            <a:spAutoFit/>
          </a:bodyPr>
          <a:lstStyle/>
          <a:p>
            <a:pPr algn="ctr" marL="0" indent="0" lvl="0">
              <a:lnSpc>
                <a:spcPts val="4942"/>
              </a:lnSpc>
              <a:spcBef>
                <a:spcPct val="0"/>
              </a:spcBef>
            </a:pPr>
            <a:r>
              <a:rPr lang="en-US" sz="4118">
                <a:solidFill>
                  <a:srgbClr val="084C6E"/>
                </a:solidFill>
                <a:latin typeface="Times New Roman Bold"/>
              </a:rPr>
              <a:t>INTEGRATING COMPONENTS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DAGAQYB_q-k</dc:identifier>
  <dcterms:modified xsi:type="dcterms:W3CDTF">2011-08-01T06:04:30Z</dcterms:modified>
  <cp:revision>1</cp:revision>
  <dc:title>Copy of ANTI SLEEP ALARM FOR DRIVERS </dc:title>
</cp:coreProperties>
</file>